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5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6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8.xml" ContentType="application/vnd.openxmlformats-officedocument.theme+xml"/>
  <Override PartName="/ppt/theme/themeOverride2.xml" ContentType="application/vnd.openxmlformats-officedocument.themeOverrid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9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0.xml" ContentType="application/vnd.openxmlformats-officedocument.theme+xml"/>
  <Override PartName="/ppt/theme/themeOverride3.xml" ContentType="application/vnd.openxmlformats-officedocument.themeOverride+xml"/>
  <Override PartName="/ppt/theme/theme11.xml" ContentType="application/vnd.openxmlformats-officedocument.theme+xml"/>
  <Override PartName="/ppt/theme/theme1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1" r:id="rId1"/>
    <p:sldMasterId id="2147483821" r:id="rId2"/>
    <p:sldMasterId id="2147483885" r:id="rId3"/>
    <p:sldMasterId id="2147483901" r:id="rId4"/>
    <p:sldMasterId id="2147484013" r:id="rId5"/>
    <p:sldMasterId id="2147484038" r:id="rId6"/>
    <p:sldMasterId id="2147484051" r:id="rId7"/>
    <p:sldMasterId id="2147484064" r:id="rId8"/>
    <p:sldMasterId id="2147484077" r:id="rId9"/>
    <p:sldMasterId id="2147484090" r:id="rId10"/>
  </p:sldMasterIdLst>
  <p:notesMasterIdLst>
    <p:notesMasterId r:id="rId29"/>
  </p:notesMasterIdLst>
  <p:handoutMasterIdLst>
    <p:handoutMasterId r:id="rId30"/>
  </p:handoutMasterIdLst>
  <p:sldIdLst>
    <p:sldId id="460" r:id="rId11"/>
    <p:sldId id="438" r:id="rId12"/>
    <p:sldId id="443" r:id="rId13"/>
    <p:sldId id="444" r:id="rId14"/>
    <p:sldId id="446" r:id="rId15"/>
    <p:sldId id="463" r:id="rId16"/>
    <p:sldId id="409" r:id="rId17"/>
    <p:sldId id="465" r:id="rId18"/>
    <p:sldId id="421" r:id="rId19"/>
    <p:sldId id="432" r:id="rId20"/>
    <p:sldId id="433" r:id="rId21"/>
    <p:sldId id="464" r:id="rId22"/>
    <p:sldId id="374" r:id="rId23"/>
    <p:sldId id="466" r:id="rId24"/>
    <p:sldId id="462" r:id="rId25"/>
    <p:sldId id="310" r:id="rId26"/>
    <p:sldId id="459" r:id="rId27"/>
    <p:sldId id="461" r:id="rId28"/>
  </p:sldIdLst>
  <p:sldSz cx="9144000" cy="6858000" type="screen4x3"/>
  <p:notesSz cx="7099300" cy="10234613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5613" indent="1588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2813" indent="1588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0013" indent="1588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7213" indent="1588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FF"/>
    <a:srgbClr val="0000FF"/>
    <a:srgbClr val="6666FF"/>
    <a:srgbClr val="33CC33"/>
    <a:srgbClr val="FF0000"/>
    <a:srgbClr val="FF66FF"/>
    <a:srgbClr val="FF9933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9309" autoAdjust="0"/>
    <p:restoredTop sz="94660"/>
  </p:normalViewPr>
  <p:slideViewPr>
    <p:cSldViewPr>
      <p:cViewPr varScale="1">
        <p:scale>
          <a:sx n="94" d="100"/>
          <a:sy n="94" d="100"/>
        </p:scale>
        <p:origin x="66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handoutMaster" Target="handoutMasters/handoutMaster1.xml"/><Relationship Id="rId8" Type="http://schemas.openxmlformats.org/officeDocument/2006/relationships/slideMaster" Target="slideMasters/slideMaster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1" sz="1200"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730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1" sz="1200"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730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>
                <a:ea typeface="新細明體" pitchFamily="18" charset="-120"/>
              </a:defRPr>
            </a:lvl1pPr>
          </a:lstStyle>
          <a:p>
            <a:pPr>
              <a:defRPr/>
            </a:pPr>
            <a:fld id="{F2EDBCBB-A40A-43C2-8DD5-63848560524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236795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kumimoji="0" sz="1200"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kumimoji="0" sz="1200" smtClean="0">
                <a:ea typeface="新細明體" pitchFamily="18" charset="-120"/>
              </a:defRPr>
            </a:lvl1pPr>
          </a:lstStyle>
          <a:p>
            <a:pPr>
              <a:defRPr/>
            </a:pPr>
            <a:fld id="{2FD96E43-D720-44CB-9F04-D9F78CB6AE71}" type="datetimeFigureOut">
              <a:rPr lang="zh-TW" altLang="en-US"/>
              <a:pPr>
                <a:defRPr/>
              </a:pPr>
              <a:t>2020/10/30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  <a:endParaRPr lang="zh-TW" altLang="en-US" noProof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kumimoji="0" sz="1200"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kumimoji="0" sz="1200" smtClean="0">
                <a:ea typeface="新細明體" pitchFamily="18" charset="-120"/>
              </a:defRPr>
            </a:lvl1pPr>
          </a:lstStyle>
          <a:p>
            <a:pPr>
              <a:defRPr/>
            </a:pPr>
            <a:fld id="{3D7C1661-9736-4BA2-BCD4-47BCF4A80BC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98081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D7C1661-9736-4BA2-BCD4-47BCF4A80BC2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2462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5.xml"/><Relationship Id="rId6" Type="http://schemas.openxmlformats.org/officeDocument/2006/relationships/image" Target="NULL"/><Relationship Id="rId5" Type="http://schemas.openxmlformats.org/officeDocument/2006/relationships/image" Target="../media/image32.png"/><Relationship Id="rId4" Type="http://schemas.openxmlformats.org/officeDocument/2006/relationships/image" Target="NUL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6.xml"/><Relationship Id="rId6" Type="http://schemas.openxmlformats.org/officeDocument/2006/relationships/image" Target="NULL"/><Relationship Id="rId5" Type="http://schemas.openxmlformats.org/officeDocument/2006/relationships/image" Target="../media/image32.png"/><Relationship Id="rId4" Type="http://schemas.openxmlformats.org/officeDocument/2006/relationships/image" Target="NUL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themeOverride" Target="../theme/themeOverride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themeOverride" Target="../theme/themeOverride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/>
          </a:p>
        </p:txBody>
      </p:sp>
      <p:sp>
        <p:nvSpPr>
          <p:cNvPr id="5" name="矩形 11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/>
          </a:p>
        </p:txBody>
      </p:sp>
      <p:sp>
        <p:nvSpPr>
          <p:cNvPr id="6" name="矩形 13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/>
          </a:p>
        </p:txBody>
      </p:sp>
      <p:sp>
        <p:nvSpPr>
          <p:cNvPr id="7" name="矩形 18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/>
          </a:p>
        </p:txBody>
      </p:sp>
      <p:sp>
        <p:nvSpPr>
          <p:cNvPr id="10" name="直線接點 10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kumimoji="0" lang="en-US">
              <a:ea typeface="新細明體" pitchFamily="18" charset="-120"/>
            </a:endParaRPr>
          </a:p>
        </p:txBody>
      </p:sp>
      <p:sp>
        <p:nvSpPr>
          <p:cNvPr id="11" name="直線接點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kumimoji="0" lang="en-US">
              <a:ea typeface="新細明體" pitchFamily="18" charset="-120"/>
            </a:endParaRPr>
          </a:p>
        </p:txBody>
      </p:sp>
      <p:sp>
        <p:nvSpPr>
          <p:cNvPr id="12" name="直線接點 1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kumimoji="0" lang="en-US">
              <a:ea typeface="新細明體" pitchFamily="18" charset="-120"/>
            </a:endParaRPr>
          </a:p>
        </p:txBody>
      </p:sp>
      <p:sp>
        <p:nvSpPr>
          <p:cNvPr id="13" name="直線接點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kumimoji="0" lang="en-US">
              <a:ea typeface="新細明體" pitchFamily="18" charset="-120"/>
            </a:endParaRPr>
          </a:p>
        </p:txBody>
      </p:sp>
      <p:sp>
        <p:nvSpPr>
          <p:cNvPr id="14" name="直線接點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kumimoji="0" lang="en-US">
              <a:ea typeface="新細明體" pitchFamily="18" charset="-120"/>
            </a:endParaRPr>
          </a:p>
        </p:txBody>
      </p:sp>
      <p:sp>
        <p:nvSpPr>
          <p:cNvPr id="15" name="直線接點 21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kumimoji="0" lang="en-US">
              <a:ea typeface="新細明體" pitchFamily="18" charset="-120"/>
            </a:endParaRPr>
          </a:p>
        </p:txBody>
      </p:sp>
      <p:sp>
        <p:nvSpPr>
          <p:cNvPr id="16" name="矩形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 dirty="0"/>
          </a:p>
        </p:txBody>
      </p:sp>
      <p:sp>
        <p:nvSpPr>
          <p:cNvPr id="17" name="橢圓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 dirty="0"/>
          </a:p>
        </p:txBody>
      </p:sp>
      <p:sp>
        <p:nvSpPr>
          <p:cNvPr id="18" name="橢圓 22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 dirty="0"/>
          </a:p>
        </p:txBody>
      </p:sp>
      <p:sp>
        <p:nvSpPr>
          <p:cNvPr id="19" name="橢圓 23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 dirty="0"/>
          </a:p>
        </p:txBody>
      </p:sp>
      <p:sp>
        <p:nvSpPr>
          <p:cNvPr id="20" name="橢圓 25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 dirty="0"/>
          </a:p>
        </p:txBody>
      </p:sp>
      <p:sp>
        <p:nvSpPr>
          <p:cNvPr id="21" name="橢圓 24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 dirty="0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22" name="日期版面配置區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3" name="頁尾版面配置區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4" name="投影片編號版面配置區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3218B8-F6F4-4B69-85C6-FAFFD96DC6D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2267FCE-BC1C-44C8-B795-B2E111309DB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6" name="頁尾版面配置區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/>
          </a:p>
        </p:txBody>
      </p:sp>
      <p:sp>
        <p:nvSpPr>
          <p:cNvPr id="5" name="矩形 9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/>
          </a:p>
        </p:txBody>
      </p:sp>
      <p:sp>
        <p:nvSpPr>
          <p:cNvPr id="6" name="矩形 10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/>
          </a:p>
        </p:txBody>
      </p:sp>
      <p:sp>
        <p:nvSpPr>
          <p:cNvPr id="7" name="矩形 11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/>
          </a:p>
        </p:txBody>
      </p:sp>
      <p:sp>
        <p:nvSpPr>
          <p:cNvPr id="8" name="直線接點 12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kumimoji="0" lang="en-US">
              <a:ea typeface="新細明體" pitchFamily="18" charset="-120"/>
            </a:endParaRPr>
          </a:p>
        </p:txBody>
      </p:sp>
      <p:sp>
        <p:nvSpPr>
          <p:cNvPr id="9" name="直線接點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kumimoji="0" lang="en-US">
              <a:ea typeface="新細明體" pitchFamily="18" charset="-120"/>
            </a:endParaRPr>
          </a:p>
        </p:txBody>
      </p:sp>
      <p:sp>
        <p:nvSpPr>
          <p:cNvPr id="10" name="直線接點 14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kumimoji="0" lang="en-US">
              <a:ea typeface="新細明體" pitchFamily="18" charset="-120"/>
            </a:endParaRPr>
          </a:p>
        </p:txBody>
      </p:sp>
      <p:sp>
        <p:nvSpPr>
          <p:cNvPr id="11" name="直線接點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kumimoji="0" lang="en-US">
              <a:ea typeface="新細明體" pitchFamily="18" charset="-120"/>
            </a:endParaRPr>
          </a:p>
        </p:txBody>
      </p:sp>
      <p:sp>
        <p:nvSpPr>
          <p:cNvPr id="12" name="直線接點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kumimoji="0" lang="en-US">
              <a:ea typeface="新細明體" pitchFamily="18" charset="-120"/>
            </a:endParaRPr>
          </a:p>
        </p:txBody>
      </p:sp>
      <p:sp>
        <p:nvSpPr>
          <p:cNvPr id="13" name="矩形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 dirty="0"/>
          </a:p>
        </p:txBody>
      </p:sp>
      <p:sp>
        <p:nvSpPr>
          <p:cNvPr id="14" name="橢圓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 dirty="0"/>
          </a:p>
        </p:txBody>
      </p:sp>
      <p:sp>
        <p:nvSpPr>
          <p:cNvPr id="15" name="橢圓 19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 dirty="0"/>
          </a:p>
        </p:txBody>
      </p:sp>
      <p:sp>
        <p:nvSpPr>
          <p:cNvPr id="16" name="橢圓 20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 dirty="0"/>
          </a:p>
        </p:txBody>
      </p:sp>
      <p:sp>
        <p:nvSpPr>
          <p:cNvPr id="17" name="橢圓 21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 dirty="0"/>
          </a:p>
        </p:txBody>
      </p:sp>
      <p:sp>
        <p:nvSpPr>
          <p:cNvPr id="18" name="橢圓 22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 dirty="0"/>
          </a:p>
        </p:txBody>
      </p:sp>
      <p:sp>
        <p:nvSpPr>
          <p:cNvPr id="19" name="直線接點 25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kumimoji="0" lang="en-US">
              <a:ea typeface="新細明體" pitchFamily="18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0" name="日期版面配置區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1" name="頁尾版面配置區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2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A1FC8C-D690-46CC-B475-E8BB24A8A7D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E892AB-7048-46DE-924E-485BE55B95D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2" name="文字版面配置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4" name="文字版面配置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7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61AD9-B914-4DB7-9B77-F39CDE4C13B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54FB6FD-AAAC-4A2C-B181-F1EC3DA5754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5" name="頁尾版面配置區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F8254-0DF0-4816-9C7A-9FEC16BB279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直線接點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kumimoji="0" lang="en-US" dirty="0">
              <a:ea typeface="新細明體" pitchFamily="18" charset="-120"/>
            </a:endParaRPr>
          </a:p>
        </p:txBody>
      </p:sp>
      <p:sp>
        <p:nvSpPr>
          <p:cNvPr id="6" name="直線接點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kumimoji="0" lang="en-US" dirty="0">
              <a:ea typeface="新細明體" pitchFamily="18" charset="-120"/>
            </a:endParaRPr>
          </a:p>
        </p:txBody>
      </p:sp>
      <p:sp>
        <p:nvSpPr>
          <p:cNvPr id="7" name="直線接點 8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kumimoji="0" lang="en-US" dirty="0">
              <a:ea typeface="新細明體" pitchFamily="18" charset="-120"/>
            </a:endParaRPr>
          </a:p>
        </p:txBody>
      </p:sp>
      <p:sp>
        <p:nvSpPr>
          <p:cNvPr id="8" name="直線接點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kumimoji="0" lang="en-US">
              <a:ea typeface="新細明體" pitchFamily="18" charset="-120"/>
            </a:endParaRPr>
          </a:p>
        </p:txBody>
      </p:sp>
      <p:sp>
        <p:nvSpPr>
          <p:cNvPr id="9" name="矩形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/>
          </a:p>
        </p:txBody>
      </p:sp>
      <p:sp>
        <p:nvSpPr>
          <p:cNvPr id="10" name="直線接點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kumimoji="0" lang="en-US">
              <a:ea typeface="新細明體" pitchFamily="18" charset="-120"/>
            </a:endParaRPr>
          </a:p>
        </p:txBody>
      </p:sp>
      <p:sp>
        <p:nvSpPr>
          <p:cNvPr id="11" name="橢圓 13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8" name="內容版面配置區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2" name="日期版面配置區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3" name="投影片編號版面配置區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6D5012A-3F3E-4B6A-881D-4D530077C86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4" name="頁尾版面配置區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直線接點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kumimoji="0" lang="en-US">
              <a:ea typeface="新細明體" pitchFamily="18" charset="-120"/>
            </a:endParaRPr>
          </a:p>
        </p:txBody>
      </p:sp>
      <p:sp>
        <p:nvSpPr>
          <p:cNvPr id="6" name="橢圓 12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 dirty="0"/>
          </a:p>
        </p:txBody>
      </p:sp>
      <p:sp>
        <p:nvSpPr>
          <p:cNvPr id="7" name="直線接點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kumimoji="0" lang="en-US">
              <a:ea typeface="新細明體" pitchFamily="18" charset="-120"/>
            </a:endParaRPr>
          </a:p>
        </p:txBody>
      </p:sp>
      <p:sp>
        <p:nvSpPr>
          <p:cNvPr id="8" name="矩形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/>
          </a:p>
        </p:txBody>
      </p:sp>
      <p:sp>
        <p:nvSpPr>
          <p:cNvPr id="9" name="直線接點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kumimoji="0" lang="en-US">
              <a:ea typeface="新細明體" pitchFamily="18" charset="-120"/>
            </a:endParaRPr>
          </a:p>
        </p:txBody>
      </p:sp>
      <p:sp>
        <p:nvSpPr>
          <p:cNvPr id="10" name="直線接點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kumimoji="0" lang="en-US" dirty="0">
              <a:ea typeface="新細明體" pitchFamily="18" charset="-120"/>
            </a:endParaRPr>
          </a:p>
        </p:txBody>
      </p:sp>
      <p:sp>
        <p:nvSpPr>
          <p:cNvPr id="11" name="直線接點 19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kumimoji="0" lang="en-US" dirty="0">
              <a:ea typeface="新細明體" pitchFamily="18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zh-TW" altLang="en-US" noProof="0" smtClean="0"/>
              <a:t>按一下圖示以新增圖片</a:t>
            </a:r>
            <a:endParaRPr lang="en-US" noProof="0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2" name="日期版面配置區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3" name="投影片編號版面配置區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923B8EE-C7E0-4CD4-B709-77D891098E0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4" name="頁尾版面配置區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B5AAA-ECE8-44C4-89E9-2FFE35C9088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1429A-520F-4E16-8531-5866F8C67FD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95263" y="228600"/>
            <a:ext cx="8015287" cy="9144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609600" y="1600200"/>
            <a:ext cx="7924800" cy="4419600"/>
          </a:xfrm>
        </p:spPr>
        <p:txBody>
          <a:bodyPr>
            <a:normAutofit/>
          </a:bodyPr>
          <a:lstStyle/>
          <a:p>
            <a:pPr lvl="0"/>
            <a:endParaRPr lang="zh-TW" altLang="en-US" noProof="0" smtClean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3B9DF-B5B5-43BD-8D49-9038C5F1D5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3218B8-F6F4-4B69-85C6-FAFFD96DC6D1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41379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267FCE-BC1C-44C8-B795-B2E111309DBE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6963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1A1FC8C-D690-46CC-B475-E8BB24A8A7D8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37896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892AB-7048-46DE-924E-485BE55B95D0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5920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861AD9-B914-4DB7-9B77-F39CDE4C13B5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21750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54FB6FD-AAAC-4A2C-B181-F1EC3DA5754B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63793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DF8254-0DF0-4816-9C7A-9FEC16BB279E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62962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D5012A-3F3E-4B6A-881D-4D530077C867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7345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23B8EE-C7E0-4CD4-B709-77D891098E08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2275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FAB5AAA-ECE8-44C4-89E9-2FFE35C90887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41651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1E1429A-520F-4E16-8531-5866F8C67FD4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0651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95263" y="228600"/>
            <a:ext cx="8015287" cy="9144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609600" y="1600200"/>
            <a:ext cx="7924800" cy="4419600"/>
          </a:xfrm>
        </p:spPr>
        <p:txBody>
          <a:bodyPr>
            <a:normAutofit/>
          </a:bodyPr>
          <a:lstStyle/>
          <a:p>
            <a:pPr lvl="0"/>
            <a:endParaRPr lang="zh-TW" altLang="en-US" noProof="0" smtClean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C63B9DF-B5B5-43BD-8D49-9038C5F1D507}" type="slidenum">
              <a:rPr kumimoji="0" lang="en-US" altLang="zh-TW" sz="1000" b="0" i="0" u="none" strike="noStrike" kern="1200" cap="none" spc="0" normalizeH="0" baseline="0" noProof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58811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58129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標題及直排文字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內容版面配置區 8">
            <a:extLst>
              <a:ext uri="{FF2B5EF4-FFF2-40B4-BE49-F238E27FC236}">
                <a16:creationId xmlns:a16="http://schemas.microsoft.com/office/drawing/2014/main" id="{D3E747C3-B71A-4C8A-8180-0124239D0EA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00977" y="626145"/>
            <a:ext cx="4271023" cy="589045"/>
          </a:xfrm>
          <a:prstGeom prst="rect">
            <a:avLst/>
          </a:prstGeom>
        </p:spPr>
        <p:txBody>
          <a:bodyPr/>
          <a:lstStyle>
            <a:lvl1pPr marL="0" indent="0" algn="l">
              <a:buClr>
                <a:srgbClr val="202F3D">
                  <a:lumMod val="75000"/>
                </a:srgbClr>
              </a:buClr>
              <a:buFontTx/>
              <a:buNone/>
              <a:defRPr sz="2400"/>
            </a:lvl1pPr>
            <a:lvl2pPr marL="342900" indent="0">
              <a:buFontTx/>
              <a:buNone/>
              <a:defRPr sz="2400"/>
            </a:lvl2pPr>
            <a:lvl3pPr marL="685800" indent="0">
              <a:buFontTx/>
              <a:buNone/>
              <a:defRPr sz="2400"/>
            </a:lvl3pPr>
            <a:lvl4pPr marL="1028700" indent="0">
              <a:buFontTx/>
              <a:buNone/>
              <a:defRPr sz="2400"/>
            </a:lvl4pPr>
            <a:lvl5pPr marL="1371600" indent="0">
              <a:buFontTx/>
              <a:buNone/>
              <a:defRPr sz="2400"/>
            </a:lvl5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TW" altLang="en-US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+mn-ea"/>
              </a:rPr>
              <a:t>資料多時備用</a:t>
            </a:r>
            <a:endParaRPr lang="en-US" altLang="zh-TW" sz="2400" b="1" dirty="0">
              <a:solidFill>
                <a:schemeClr val="bg1">
                  <a:lumMod val="95000"/>
                </a:schemeClr>
              </a:solidFill>
              <a:latin typeface="微軟正黑體" panose="020B0604030504040204" pitchFamily="34" charset="-120"/>
              <a:ea typeface="+mn-ea"/>
            </a:endParaRPr>
          </a:p>
        </p:txBody>
      </p:sp>
      <p:sp>
        <p:nvSpPr>
          <p:cNvPr id="2" name="矩形 1"/>
          <p:cNvSpPr/>
          <p:nvPr userDrawn="1"/>
        </p:nvSpPr>
        <p:spPr>
          <a:xfrm>
            <a:off x="244928" y="5889172"/>
            <a:ext cx="2330904" cy="8436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71161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訂版面配置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4610"/>
          </a:xfrm>
        </p:spPr>
        <p:txBody>
          <a:bodyPr>
            <a:noAutofit/>
          </a:bodyPr>
          <a:lstStyle>
            <a:lvl1pPr>
              <a:defRPr sz="2700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6" name="Picture 2" descr="D:\工作雜項\校園照片\校徽\NCU_logo1去背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51491"/>
            <a:ext cx="656431" cy="553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rrowheads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6200000">
            <a:off x="4561728" y="-3318813"/>
            <a:ext cx="72000" cy="8404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16200000">
            <a:off x="4579729" y="-3245108"/>
            <a:ext cx="36000" cy="8404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2"/>
          <p:cNvPicPr>
            <a:picLocks noChangeAspect="1" noChangeArrowheads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5460" y="6322218"/>
            <a:ext cx="453044" cy="4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6905436" y="6356352"/>
            <a:ext cx="2133600" cy="365125"/>
          </a:xfrm>
        </p:spPr>
        <p:txBody>
          <a:bodyPr/>
          <a:lstStyle>
            <a:lvl1pPr>
              <a:defRPr sz="1050" b="0">
                <a:solidFill>
                  <a:schemeClr val="tx1"/>
                </a:solidFill>
              </a:defRPr>
            </a:lvl1pPr>
          </a:lstStyle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FE677809-E14A-4AB6-B077-B1C4E3C2808B}" type="slidenum">
              <a:rPr kumimoji="0" lang="zh-TW" altLang="en-US" smtClean="0">
                <a:solidFill>
                  <a:prstClr val="black"/>
                </a:solidFill>
                <a:latin typeface="Calibri"/>
                <a:ea typeface="新細明體" panose="02020500000000000000" pitchFamily="18" charset="-120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zh-TW" altLang="en-US" dirty="0">
              <a:solidFill>
                <a:prstClr val="black"/>
              </a:solidFill>
              <a:latin typeface="Calibri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901927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3218B8-F6F4-4B69-85C6-FAFFD96DC6D1}" type="slidenum">
              <a:rPr kumimoji="1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07376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267FCE-BC1C-44C8-B795-B2E111309DBE}" type="slidenum">
              <a:rPr kumimoji="1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0146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1A1FC8C-D690-46CC-B475-E8BB24A8A7D8}" type="slidenum">
              <a:rPr kumimoji="1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39050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892AB-7048-46DE-924E-485BE55B95D0}" type="slidenum">
              <a:rPr kumimoji="1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1283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861AD9-B914-4DB7-9B77-F39CDE4C13B5}" type="slidenum">
              <a:rPr kumimoji="1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60726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54FB6FD-AAAC-4A2C-B181-F1EC3DA5754B}" type="slidenum">
              <a:rPr kumimoji="1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73463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DF8254-0DF0-4816-9C7A-9FEC16BB279E}" type="slidenum">
              <a:rPr kumimoji="1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082201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D5012A-3F3E-4B6A-881D-4D530077C867}" type="slidenum">
              <a:rPr kumimoji="1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2594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23B8EE-C7E0-4CD4-B709-77D891098E08}" type="slidenum">
              <a:rPr kumimoji="1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3397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FAB5AAA-ECE8-44C4-89E9-2FFE35C90887}" type="slidenum">
              <a:rPr kumimoji="1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384992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1E1429A-520F-4E16-8531-5866F8C67FD4}" type="slidenum">
              <a:rPr kumimoji="1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5296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投影片編號版面配置區 4">
            <a:extLst>
              <a:ext uri="{FF2B5EF4-FFF2-40B4-BE49-F238E27FC236}">
                <a16:creationId xmlns:a16="http://schemas.microsoft.com/office/drawing/2014/main" id="{AE26F44E-FCF7-43AD-B44B-31CD30127863}"/>
              </a:ext>
            </a:extLst>
          </p:cNvPr>
          <p:cNvSpPr txBox="1">
            <a:spLocks/>
          </p:cNvSpPr>
          <p:nvPr userDrawn="1"/>
        </p:nvSpPr>
        <p:spPr>
          <a:xfrm>
            <a:off x="703848" y="6211971"/>
            <a:ext cx="357940" cy="357271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B6808E-AF60-4C43-9D73-983BC3D564AB}" type="slidenum">
              <a:rPr kumimoji="0" lang="zh-TW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" name="內容版面配置區 7">
            <a:extLst>
              <a:ext uri="{FF2B5EF4-FFF2-40B4-BE49-F238E27FC236}">
                <a16:creationId xmlns:a16="http://schemas.microsoft.com/office/drawing/2014/main" id="{73724DD9-2061-44ED-B2C5-09EF5FA7BE47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04349" y="1560012"/>
            <a:ext cx="2861072" cy="745791"/>
          </a:xfrm>
          <a:prstGeom prst="rect">
            <a:avLst/>
          </a:prstGeom>
        </p:spPr>
        <p:txBody>
          <a:bodyPr/>
          <a:lstStyle>
            <a:lvl1pPr marL="0" indent="0" algn="l">
              <a:buClr>
                <a:srgbClr val="202F3D">
                  <a:lumMod val="75000"/>
                </a:srgbClr>
              </a:buClr>
              <a:buFontTx/>
              <a:buNone/>
              <a:defRPr sz="3600">
                <a:solidFill>
                  <a:schemeClr val="accent4">
                    <a:lumMod val="50000"/>
                  </a:schemeClr>
                </a:solidFill>
              </a:defRPr>
            </a:lvl1pPr>
            <a:lvl2pPr marL="342900" indent="0">
              <a:buFontTx/>
              <a:buNone/>
              <a:defRPr sz="3600"/>
            </a:lvl2pPr>
            <a:lvl3pPr marL="685800" indent="0">
              <a:buFontTx/>
              <a:buNone/>
              <a:defRPr sz="3600"/>
            </a:lvl3pPr>
            <a:lvl4pPr marL="1028700" indent="0">
              <a:buFontTx/>
              <a:buNone/>
              <a:defRPr sz="3600"/>
            </a:lvl4pPr>
            <a:lvl5pPr marL="1371600" indent="0">
              <a:buFontTx/>
              <a:buNone/>
              <a:defRPr sz="3600"/>
            </a:lvl5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+mn-ea"/>
              </a:rPr>
              <a:t>設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+mn-ea"/>
              </a:rPr>
              <a:t>.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+mn-ea"/>
              </a:rPr>
              <a:t>計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+mn-ea"/>
              </a:rPr>
              <a:t>.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+mn-ea"/>
              </a:rPr>
              <a:t>理</a:t>
            </a:r>
            <a:r>
              <a:rPr lang="en-US" altLang="zh-TW" sz="3600" b="1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+mn-ea"/>
              </a:rPr>
              <a:t>.</a:t>
            </a:r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+mn-ea"/>
              </a:rPr>
              <a:t>念</a:t>
            </a:r>
            <a:endParaRPr lang="en-US" altLang="zh-TW" sz="3600" b="1" dirty="0">
              <a:solidFill>
                <a:schemeClr val="accent4">
                  <a:lumMod val="50000"/>
                </a:schemeClr>
              </a:solidFill>
              <a:latin typeface="微軟正黑體" panose="020B0604030504040204" pitchFamily="34" charset="-120"/>
              <a:ea typeface="+mn-ea"/>
            </a:endParaRPr>
          </a:p>
        </p:txBody>
      </p:sp>
      <p:sp>
        <p:nvSpPr>
          <p:cNvPr id="4" name="內容版面配置區 9">
            <a:extLst>
              <a:ext uri="{FF2B5EF4-FFF2-40B4-BE49-F238E27FC236}">
                <a16:creationId xmlns:a16="http://schemas.microsoft.com/office/drawing/2014/main" id="{4125FBAA-A275-4FA6-8C12-9C893A12A6D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95889" y="2999624"/>
            <a:ext cx="3546872" cy="1552575"/>
          </a:xfrm>
          <a:prstGeom prst="rect">
            <a:avLst/>
          </a:prstGeom>
        </p:spPr>
        <p:txBody>
          <a:bodyPr/>
          <a:lstStyle>
            <a:lvl1pPr marL="0" indent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800"/>
            </a:lvl1pPr>
            <a:lvl2pPr marL="342900" indent="0">
              <a:buFontTx/>
              <a:buNone/>
              <a:defRPr sz="1650"/>
            </a:lvl2pPr>
            <a:lvl3pPr marL="685800" indent="0">
              <a:buFontTx/>
              <a:buNone/>
              <a:defRPr sz="1650"/>
            </a:lvl3pPr>
            <a:lvl4pPr marL="1028700" indent="0">
              <a:buFontTx/>
              <a:buNone/>
              <a:defRPr sz="1650"/>
            </a:lvl4pPr>
            <a:lvl5pPr marL="1371600" indent="0">
              <a:buFontTx/>
              <a:buNone/>
              <a:defRPr sz="1650"/>
            </a:lvl5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TW" altLang="en-US" sz="165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以中央大學校內象徵物與氣息</a:t>
            </a:r>
            <a:endParaRPr lang="en-US" altLang="zh-TW" sz="1650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TW" altLang="en-US" sz="165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製作充滿理想、活潑氛圍感的設計</a:t>
            </a:r>
            <a:endParaRPr lang="en-US" altLang="zh-TW" sz="1650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en-US" altLang="zh-TW" sz="1650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TW" sz="165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PPT</a:t>
            </a:r>
            <a:r>
              <a:rPr lang="zh-TW" altLang="en-US" sz="165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內圖表、文字、圖片</a:t>
            </a:r>
            <a:endParaRPr lang="en-US" altLang="zh-TW" sz="1650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TW" altLang="en-US" sz="165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皆可自行修正應用</a:t>
            </a:r>
            <a:endParaRPr lang="en-US" altLang="zh-TW" sz="1650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lvl="4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317028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訂版面配置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87FB70A4-9F13-4F5C-988D-3AEC53BBA44F}"/>
              </a:ext>
            </a:extLst>
          </p:cNvPr>
          <p:cNvSpPr txBox="1">
            <a:spLocks/>
          </p:cNvSpPr>
          <p:nvPr userDrawn="1"/>
        </p:nvSpPr>
        <p:spPr>
          <a:xfrm>
            <a:off x="8536406" y="6416509"/>
            <a:ext cx="357940" cy="357271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B6808E-AF60-4C43-9D73-983BC3D564AB}" type="slidenum">
              <a:rPr kumimoji="0" lang="zh-TW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12931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投影片編號版面配置區 4">
            <a:extLst>
              <a:ext uri="{FF2B5EF4-FFF2-40B4-BE49-F238E27FC236}">
                <a16:creationId xmlns:a16="http://schemas.microsoft.com/office/drawing/2014/main" id="{6758119C-0349-4FB2-B646-02AA63038CD2}"/>
              </a:ext>
            </a:extLst>
          </p:cNvPr>
          <p:cNvSpPr txBox="1">
            <a:spLocks/>
          </p:cNvSpPr>
          <p:nvPr userDrawn="1"/>
        </p:nvSpPr>
        <p:spPr>
          <a:xfrm>
            <a:off x="8536406" y="6416509"/>
            <a:ext cx="357940" cy="357271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B6808E-AF60-4C43-9D73-983BC3D564AB}" type="slidenum">
              <a:rPr kumimoji="0" lang="zh-TW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080A9C1F-25E9-4BDC-9C39-CEFD6C6F7C22}"/>
              </a:ext>
            </a:extLst>
          </p:cNvPr>
          <p:cNvSpPr txBox="1">
            <a:spLocks/>
          </p:cNvSpPr>
          <p:nvPr userDrawn="1"/>
        </p:nvSpPr>
        <p:spPr>
          <a:xfrm>
            <a:off x="297782" y="6368382"/>
            <a:ext cx="357940" cy="357271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B6808E-AF60-4C43-9D73-983BC3D564AB}" type="slidenum">
              <a:rPr kumimoji="0" lang="zh-TW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939369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個內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投影片編號版面配置區 4">
            <a:extLst>
              <a:ext uri="{FF2B5EF4-FFF2-40B4-BE49-F238E27FC236}">
                <a16:creationId xmlns:a16="http://schemas.microsoft.com/office/drawing/2014/main" id="{2E2F0C8B-B4DB-400C-922D-62BC65354097}"/>
              </a:ext>
            </a:extLst>
          </p:cNvPr>
          <p:cNvSpPr txBox="1">
            <a:spLocks/>
          </p:cNvSpPr>
          <p:nvPr userDrawn="1"/>
        </p:nvSpPr>
        <p:spPr>
          <a:xfrm>
            <a:off x="297782" y="6368382"/>
            <a:ext cx="357940" cy="357271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B6808E-AF60-4C43-9D73-983BC3D564AB}" type="slidenum">
              <a:rPr kumimoji="0" lang="zh-TW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FA4A3636-4A68-47D8-915E-100646FD96C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3997" y="363827"/>
            <a:ext cx="1830698" cy="442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50072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內容版面配置區 16">
            <a:extLst>
              <a:ext uri="{FF2B5EF4-FFF2-40B4-BE49-F238E27FC236}">
                <a16:creationId xmlns:a16="http://schemas.microsoft.com/office/drawing/2014/main" id="{28BBE306-DEA4-4327-8907-3DD29E94733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534027" y="2563019"/>
            <a:ext cx="2174520" cy="69724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3600"/>
            </a:lvl1pPr>
            <a:lvl2pPr marL="342900" indent="0">
              <a:buFontTx/>
              <a:buNone/>
              <a:defRPr sz="3600"/>
            </a:lvl2pPr>
            <a:lvl3pPr marL="685800" indent="0">
              <a:buFontTx/>
              <a:buNone/>
              <a:defRPr sz="3600"/>
            </a:lvl3pPr>
            <a:lvl4pPr marL="1028700" indent="0">
              <a:buFontTx/>
              <a:buNone/>
              <a:defRPr sz="3600"/>
            </a:lvl4pPr>
            <a:lvl5pPr marL="1371600" indent="0">
              <a:buFontTx/>
              <a:buNone/>
              <a:defRPr sz="3600"/>
            </a:lvl5pPr>
          </a:lstStyle>
          <a:p>
            <a:pPr algn="ctr">
              <a:defRPr/>
            </a:pPr>
            <a:r>
              <a:rPr lang="zh-TW" altLang="en-US" sz="3600" b="1" spc="225" noProof="1">
                <a:solidFill>
                  <a:schemeClr val="bg1"/>
                </a:solidFill>
                <a:latin typeface="微軟正黑體" panose="020B0604030504040204" pitchFamily="34" charset="-120"/>
                <a:ea typeface="+mn-ea"/>
                <a:cs typeface="+mn-ea"/>
                <a:sym typeface="Arial" panose="020B0604020202020204" pitchFamily="34" charset="0"/>
              </a:rPr>
              <a:t>校務概況</a:t>
            </a:r>
          </a:p>
        </p:txBody>
      </p:sp>
      <p:sp>
        <p:nvSpPr>
          <p:cNvPr id="4" name="投影片編號版面配置區 4">
            <a:extLst>
              <a:ext uri="{FF2B5EF4-FFF2-40B4-BE49-F238E27FC236}">
                <a16:creationId xmlns:a16="http://schemas.microsoft.com/office/drawing/2014/main" id="{5357EDDB-67ED-4D1D-9B49-5552A59C8980}"/>
              </a:ext>
            </a:extLst>
          </p:cNvPr>
          <p:cNvSpPr txBox="1">
            <a:spLocks/>
          </p:cNvSpPr>
          <p:nvPr userDrawn="1"/>
        </p:nvSpPr>
        <p:spPr>
          <a:xfrm>
            <a:off x="8554453" y="6236035"/>
            <a:ext cx="357940" cy="357271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B6808E-AF60-4C43-9D73-983BC3D564AB}" type="slidenum">
              <a:rPr kumimoji="0" lang="zh-TW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064188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內容版面配置區 29">
            <a:extLst>
              <a:ext uri="{FF2B5EF4-FFF2-40B4-BE49-F238E27FC236}">
                <a16:creationId xmlns:a16="http://schemas.microsoft.com/office/drawing/2014/main" id="{55FDFB8C-1B1A-4E73-8B29-0D4EDC2DB5E4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01209" y="553371"/>
            <a:ext cx="3077765" cy="481346"/>
          </a:xfrm>
          <a:prstGeom prst="rect">
            <a:avLst/>
          </a:prstGeom>
        </p:spPr>
        <p:txBody>
          <a:bodyPr/>
          <a:lstStyle>
            <a:lvl1pPr marL="0" indent="0" algn="l">
              <a:buClr>
                <a:srgbClr val="202F3D">
                  <a:lumMod val="75000"/>
                </a:srgbClr>
              </a:buClr>
              <a:buFontTx/>
              <a:buNone/>
              <a:defRPr sz="2400"/>
            </a:lvl1pPr>
            <a:lvl2pPr marL="342900" indent="0">
              <a:buFontTx/>
              <a:buNone/>
              <a:defRPr sz="2400"/>
            </a:lvl2pPr>
            <a:lvl3pPr marL="685800" indent="0">
              <a:buFontTx/>
              <a:buNone/>
              <a:defRPr sz="2400"/>
            </a:lvl3pPr>
            <a:lvl4pPr marL="1028700" indent="0">
              <a:buFontTx/>
              <a:buNone/>
              <a:defRPr sz="2400"/>
            </a:lvl4pPr>
            <a:lvl5pPr marL="1371600" indent="0">
              <a:buFontTx/>
              <a:buNone/>
              <a:defRPr sz="2400"/>
            </a:lvl5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TW" altLang="en-US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+mn-ea"/>
              </a:rPr>
              <a:t>校務基本資料</a:t>
            </a:r>
            <a:endParaRPr lang="en-US" altLang="zh-TW" sz="2400" b="1" dirty="0">
              <a:solidFill>
                <a:schemeClr val="bg1">
                  <a:lumMod val="95000"/>
                </a:schemeClr>
              </a:solidFill>
              <a:latin typeface="微軟正黑體" panose="020B0604030504040204" pitchFamily="34" charset="-120"/>
              <a:ea typeface="+mn-ea"/>
            </a:endParaRPr>
          </a:p>
        </p:txBody>
      </p:sp>
      <p:sp>
        <p:nvSpPr>
          <p:cNvPr id="4" name="投影片編號版面配置區 4">
            <a:extLst>
              <a:ext uri="{FF2B5EF4-FFF2-40B4-BE49-F238E27FC236}">
                <a16:creationId xmlns:a16="http://schemas.microsoft.com/office/drawing/2014/main" id="{C1721AEC-B170-4686-8337-854F6C287347}"/>
              </a:ext>
            </a:extLst>
          </p:cNvPr>
          <p:cNvSpPr txBox="1">
            <a:spLocks/>
          </p:cNvSpPr>
          <p:nvPr userDrawn="1"/>
        </p:nvSpPr>
        <p:spPr>
          <a:xfrm>
            <a:off x="2084471" y="6125994"/>
            <a:ext cx="357940" cy="357271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B6808E-AF60-4C43-9D73-983BC3D564AB}" type="slidenum">
              <a:rPr kumimoji="0" lang="zh-TW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244928" y="5889172"/>
            <a:ext cx="2330904" cy="8436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 panose="02040502050405020303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024742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只有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投影片編號版面配置區 4">
            <a:extLst>
              <a:ext uri="{FF2B5EF4-FFF2-40B4-BE49-F238E27FC236}">
                <a16:creationId xmlns:a16="http://schemas.microsoft.com/office/drawing/2014/main" id="{E5BFC943-4403-4FFB-9C2F-1390EC5ED02B}"/>
              </a:ext>
            </a:extLst>
          </p:cNvPr>
          <p:cNvSpPr txBox="1">
            <a:spLocks/>
          </p:cNvSpPr>
          <p:nvPr userDrawn="1"/>
        </p:nvSpPr>
        <p:spPr>
          <a:xfrm>
            <a:off x="2084471" y="6125994"/>
            <a:ext cx="357940" cy="357271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B6808E-AF60-4C43-9D73-983BC3D564AB}" type="slidenum">
              <a:rPr kumimoji="0" lang="zh-TW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0" name="內容版面配置區 29">
            <a:extLst>
              <a:ext uri="{FF2B5EF4-FFF2-40B4-BE49-F238E27FC236}">
                <a16:creationId xmlns:a16="http://schemas.microsoft.com/office/drawing/2014/main" id="{55FDFB8C-1B1A-4E73-8B29-0D4EDC2DB5E4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01209" y="553371"/>
            <a:ext cx="3077765" cy="481346"/>
          </a:xfrm>
          <a:prstGeom prst="rect">
            <a:avLst/>
          </a:prstGeom>
        </p:spPr>
        <p:txBody>
          <a:bodyPr/>
          <a:lstStyle>
            <a:lvl1pPr marL="0" indent="0" algn="l">
              <a:buClr>
                <a:srgbClr val="202F3D">
                  <a:lumMod val="75000"/>
                </a:srgbClr>
              </a:buClr>
              <a:buFontTx/>
              <a:buNone/>
              <a:defRPr sz="2400"/>
            </a:lvl1pPr>
            <a:lvl2pPr marL="342900" indent="0">
              <a:buFontTx/>
              <a:buNone/>
              <a:defRPr sz="2400"/>
            </a:lvl2pPr>
            <a:lvl3pPr marL="685800" indent="0">
              <a:buFontTx/>
              <a:buNone/>
              <a:defRPr sz="2400"/>
            </a:lvl3pPr>
            <a:lvl4pPr marL="1028700" indent="0">
              <a:buFontTx/>
              <a:buNone/>
              <a:defRPr sz="2400"/>
            </a:lvl4pPr>
            <a:lvl5pPr marL="1371600" indent="0">
              <a:buFontTx/>
              <a:buNone/>
              <a:defRPr sz="2400"/>
            </a:lvl5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TW" altLang="en-US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+mn-ea"/>
              </a:rPr>
              <a:t>校務基本資料</a:t>
            </a:r>
            <a:endParaRPr lang="en-US" altLang="zh-TW" sz="2400" b="1" dirty="0">
              <a:solidFill>
                <a:schemeClr val="bg1">
                  <a:lumMod val="95000"/>
                </a:schemeClr>
              </a:solidFill>
              <a:latin typeface="微軟正黑體" panose="020B0604030504040204" pitchFamily="34" charset="-120"/>
              <a:ea typeface="+mn-ea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244928" y="5889172"/>
            <a:ext cx="2330904" cy="8436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 panose="02040502050405020303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369280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只有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投影片編號版面配置區 4">
            <a:extLst>
              <a:ext uri="{FF2B5EF4-FFF2-40B4-BE49-F238E27FC236}">
                <a16:creationId xmlns:a16="http://schemas.microsoft.com/office/drawing/2014/main" id="{E5BFC943-4403-4FFB-9C2F-1390EC5ED02B}"/>
              </a:ext>
            </a:extLst>
          </p:cNvPr>
          <p:cNvSpPr txBox="1">
            <a:spLocks/>
          </p:cNvSpPr>
          <p:nvPr userDrawn="1"/>
        </p:nvSpPr>
        <p:spPr>
          <a:xfrm>
            <a:off x="2084471" y="6125994"/>
            <a:ext cx="357940" cy="357271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B6808E-AF60-4C43-9D73-983BC3D564AB}" type="slidenum">
              <a:rPr kumimoji="0" lang="zh-TW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0" name="內容版面配置區 29">
            <a:extLst>
              <a:ext uri="{FF2B5EF4-FFF2-40B4-BE49-F238E27FC236}">
                <a16:creationId xmlns:a16="http://schemas.microsoft.com/office/drawing/2014/main" id="{55FDFB8C-1B1A-4E73-8B29-0D4EDC2DB5E4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01209" y="553371"/>
            <a:ext cx="3077765" cy="481346"/>
          </a:xfrm>
          <a:prstGeom prst="rect">
            <a:avLst/>
          </a:prstGeom>
        </p:spPr>
        <p:txBody>
          <a:bodyPr/>
          <a:lstStyle>
            <a:lvl1pPr marL="0" indent="0" algn="l">
              <a:buClr>
                <a:srgbClr val="202F3D">
                  <a:lumMod val="75000"/>
                </a:srgbClr>
              </a:buClr>
              <a:buFontTx/>
              <a:buNone/>
              <a:defRPr sz="2400"/>
            </a:lvl1pPr>
            <a:lvl2pPr marL="342900" indent="0">
              <a:buFontTx/>
              <a:buNone/>
              <a:defRPr sz="2400"/>
            </a:lvl2pPr>
            <a:lvl3pPr marL="685800" indent="0">
              <a:buFontTx/>
              <a:buNone/>
              <a:defRPr sz="2400"/>
            </a:lvl3pPr>
            <a:lvl4pPr marL="1028700" indent="0">
              <a:buFontTx/>
              <a:buNone/>
              <a:defRPr sz="2400"/>
            </a:lvl4pPr>
            <a:lvl5pPr marL="1371600" indent="0">
              <a:buFontTx/>
              <a:buNone/>
              <a:defRPr sz="2400"/>
            </a:lvl5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TW" altLang="en-US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+mn-ea"/>
              </a:rPr>
              <a:t>畢業生英檢通過率</a:t>
            </a:r>
            <a:endParaRPr lang="en-US" altLang="zh-TW" sz="2400" b="1" dirty="0">
              <a:solidFill>
                <a:schemeClr val="bg1">
                  <a:lumMod val="95000"/>
                </a:schemeClr>
              </a:solidFill>
              <a:latin typeface="微軟正黑體" panose="020B0604030504040204" pitchFamily="34" charset="-120"/>
              <a:ea typeface="+mn-ea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244928" y="5889172"/>
            <a:ext cx="2330904" cy="8436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 panose="02040502050405020303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143810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輔助字幕的圖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投影片編號版面配置區 4">
            <a:extLst>
              <a:ext uri="{FF2B5EF4-FFF2-40B4-BE49-F238E27FC236}">
                <a16:creationId xmlns:a16="http://schemas.microsoft.com/office/drawing/2014/main" id="{A3CA9160-17CA-43FC-B89D-4D9DDC5F59C9}"/>
              </a:ext>
            </a:extLst>
          </p:cNvPr>
          <p:cNvSpPr txBox="1">
            <a:spLocks/>
          </p:cNvSpPr>
          <p:nvPr userDrawn="1"/>
        </p:nvSpPr>
        <p:spPr>
          <a:xfrm>
            <a:off x="8536406" y="6416509"/>
            <a:ext cx="357940" cy="357271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B6808E-AF60-4C43-9D73-983BC3D564AB}" type="slidenum">
              <a:rPr kumimoji="0" lang="zh-TW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4" name="內容版面配置區 13">
            <a:extLst>
              <a:ext uri="{FF2B5EF4-FFF2-40B4-BE49-F238E27FC236}">
                <a16:creationId xmlns:a16="http://schemas.microsoft.com/office/drawing/2014/main" id="{8ED6244D-E404-4A12-9C73-3217E4F2AE5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65158" y="3026066"/>
            <a:ext cx="3122571" cy="70961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3600"/>
            </a:lvl1pPr>
            <a:lvl2pPr marL="342900" indent="0">
              <a:buFontTx/>
              <a:buNone/>
              <a:defRPr sz="3600"/>
            </a:lvl2pPr>
            <a:lvl3pPr marL="685800" indent="0">
              <a:buFontTx/>
              <a:buNone/>
              <a:defRPr sz="3600"/>
            </a:lvl3pPr>
            <a:lvl4pPr marL="1028700" indent="0">
              <a:buFontTx/>
              <a:buNone/>
              <a:defRPr sz="3600"/>
            </a:lvl4pPr>
            <a:lvl5pPr marL="1371600" indent="0">
              <a:buFontTx/>
              <a:buNone/>
              <a:defRPr sz="3600"/>
            </a:lvl5pPr>
          </a:lstStyle>
          <a:p>
            <a:pPr algn="ctr">
              <a:defRPr/>
            </a:pPr>
            <a:r>
              <a:rPr lang="zh-TW" altLang="en-US" sz="3600" b="1" spc="225" noProof="1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國際競爭優勢</a:t>
            </a:r>
          </a:p>
        </p:txBody>
      </p:sp>
    </p:spTree>
    <p:extLst>
      <p:ext uri="{BB962C8B-B14F-4D97-AF65-F5344CB8AC3E}">
        <p14:creationId xmlns:p14="http://schemas.microsoft.com/office/powerpoint/2010/main" val="135570997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只有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投影片編號版面配置區 4">
            <a:extLst>
              <a:ext uri="{FF2B5EF4-FFF2-40B4-BE49-F238E27FC236}">
                <a16:creationId xmlns:a16="http://schemas.microsoft.com/office/drawing/2014/main" id="{E5BFC943-4403-4FFB-9C2F-1390EC5ED02B}"/>
              </a:ext>
            </a:extLst>
          </p:cNvPr>
          <p:cNvSpPr txBox="1">
            <a:spLocks/>
          </p:cNvSpPr>
          <p:nvPr userDrawn="1"/>
        </p:nvSpPr>
        <p:spPr>
          <a:xfrm>
            <a:off x="2084471" y="6125994"/>
            <a:ext cx="357940" cy="357271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B6808E-AF60-4C43-9D73-983BC3D564AB}" type="slidenum">
              <a:rPr kumimoji="0" lang="zh-TW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0" name="內容版面配置區 29">
            <a:extLst>
              <a:ext uri="{FF2B5EF4-FFF2-40B4-BE49-F238E27FC236}">
                <a16:creationId xmlns:a16="http://schemas.microsoft.com/office/drawing/2014/main" id="{55FDFB8C-1B1A-4E73-8B29-0D4EDC2DB5E4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01209" y="553371"/>
            <a:ext cx="4300131" cy="481346"/>
          </a:xfrm>
          <a:prstGeom prst="rect">
            <a:avLst/>
          </a:prstGeom>
        </p:spPr>
        <p:txBody>
          <a:bodyPr/>
          <a:lstStyle>
            <a:lvl1pPr marL="0" indent="0" algn="l">
              <a:buClr>
                <a:srgbClr val="202F3D">
                  <a:lumMod val="75000"/>
                </a:srgbClr>
              </a:buClr>
              <a:buFontTx/>
              <a:buNone/>
              <a:defRPr sz="2400"/>
            </a:lvl1pPr>
            <a:lvl2pPr marL="342900" indent="0">
              <a:buFontTx/>
              <a:buNone/>
              <a:defRPr sz="2400"/>
            </a:lvl2pPr>
            <a:lvl3pPr marL="685800" indent="0">
              <a:buFontTx/>
              <a:buNone/>
              <a:defRPr sz="2400"/>
            </a:lvl3pPr>
            <a:lvl4pPr marL="1028700" indent="0">
              <a:buFontTx/>
              <a:buNone/>
              <a:defRPr sz="2400"/>
            </a:lvl4pPr>
            <a:lvl5pPr marL="1371600" indent="0">
              <a:buFontTx/>
              <a:buNone/>
              <a:defRPr sz="2400"/>
            </a:lvl5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TW" altLang="en-US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+mn-ea"/>
              </a:rPr>
              <a:t>學生就業力強 職場表現獲肯定</a:t>
            </a:r>
            <a:endParaRPr lang="en-US" altLang="zh-TW" sz="2400" b="1" dirty="0">
              <a:solidFill>
                <a:schemeClr val="bg1">
                  <a:lumMod val="95000"/>
                </a:schemeClr>
              </a:solidFill>
              <a:latin typeface="微軟正黑體" panose="020B0604030504040204" pitchFamily="34" charset="-120"/>
              <a:ea typeface="+mn-ea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244928" y="5889172"/>
            <a:ext cx="2330904" cy="8436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 panose="02040502050405020303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858591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標題及直排文字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內容版面配置區 8">
            <a:extLst>
              <a:ext uri="{FF2B5EF4-FFF2-40B4-BE49-F238E27FC236}">
                <a16:creationId xmlns:a16="http://schemas.microsoft.com/office/drawing/2014/main" id="{D3E747C3-B71A-4C8A-8180-0124239D0EA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00977" y="626145"/>
            <a:ext cx="4271023" cy="589045"/>
          </a:xfrm>
          <a:prstGeom prst="rect">
            <a:avLst/>
          </a:prstGeom>
        </p:spPr>
        <p:txBody>
          <a:bodyPr/>
          <a:lstStyle>
            <a:lvl1pPr marL="0" indent="0" algn="l">
              <a:buClr>
                <a:srgbClr val="202F3D">
                  <a:lumMod val="75000"/>
                </a:srgbClr>
              </a:buClr>
              <a:buFontTx/>
              <a:buNone/>
              <a:defRPr sz="2400"/>
            </a:lvl1pPr>
            <a:lvl2pPr marL="342900" indent="0">
              <a:buFontTx/>
              <a:buNone/>
              <a:defRPr sz="2400"/>
            </a:lvl2pPr>
            <a:lvl3pPr marL="685800" indent="0">
              <a:buFontTx/>
              <a:buNone/>
              <a:defRPr sz="2400"/>
            </a:lvl3pPr>
            <a:lvl4pPr marL="1028700" indent="0">
              <a:buFontTx/>
              <a:buNone/>
              <a:defRPr sz="2400"/>
            </a:lvl4pPr>
            <a:lvl5pPr marL="1371600" indent="0">
              <a:buFontTx/>
              <a:buNone/>
              <a:defRPr sz="2400"/>
            </a:lvl5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TW" altLang="en-US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+mn-ea"/>
              </a:rPr>
              <a:t>資料多時備用</a:t>
            </a:r>
            <a:endParaRPr lang="en-US" altLang="zh-TW" sz="2400" b="1" dirty="0">
              <a:solidFill>
                <a:schemeClr val="bg1">
                  <a:lumMod val="95000"/>
                </a:schemeClr>
              </a:solidFill>
              <a:latin typeface="微軟正黑體" panose="020B0604030504040204" pitchFamily="34" charset="-120"/>
              <a:ea typeface="+mn-ea"/>
            </a:endParaRPr>
          </a:p>
        </p:txBody>
      </p:sp>
      <p:sp>
        <p:nvSpPr>
          <p:cNvPr id="2" name="矩形 1"/>
          <p:cNvSpPr/>
          <p:nvPr userDrawn="1"/>
        </p:nvSpPr>
        <p:spPr>
          <a:xfrm>
            <a:off x="244928" y="5889172"/>
            <a:ext cx="2330904" cy="8436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 panose="02040502050405020303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990166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標題及直排文字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內容版面配置區 8">
            <a:extLst>
              <a:ext uri="{FF2B5EF4-FFF2-40B4-BE49-F238E27FC236}">
                <a16:creationId xmlns:a16="http://schemas.microsoft.com/office/drawing/2014/main" id="{D3E747C3-B71A-4C8A-8180-0124239D0EA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00977" y="626145"/>
            <a:ext cx="4271023" cy="589045"/>
          </a:xfrm>
          <a:prstGeom prst="rect">
            <a:avLst/>
          </a:prstGeom>
        </p:spPr>
        <p:txBody>
          <a:bodyPr/>
          <a:lstStyle>
            <a:lvl1pPr marL="0" indent="0" algn="l">
              <a:buClr>
                <a:srgbClr val="202F3D">
                  <a:lumMod val="75000"/>
                </a:srgbClr>
              </a:buClr>
              <a:buFontTx/>
              <a:buNone/>
              <a:defRPr sz="2400"/>
            </a:lvl1pPr>
            <a:lvl2pPr marL="342900" indent="0">
              <a:buFontTx/>
              <a:buNone/>
              <a:defRPr sz="2400"/>
            </a:lvl2pPr>
            <a:lvl3pPr marL="685800" indent="0">
              <a:buFontTx/>
              <a:buNone/>
              <a:defRPr sz="2400"/>
            </a:lvl3pPr>
            <a:lvl4pPr marL="1028700" indent="0">
              <a:buFontTx/>
              <a:buNone/>
              <a:defRPr sz="2400"/>
            </a:lvl4pPr>
            <a:lvl5pPr marL="1371600" indent="0">
              <a:buFontTx/>
              <a:buNone/>
              <a:defRPr sz="2400"/>
            </a:lvl5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TW" altLang="en-US" sz="2400" b="1" dirty="0">
                <a:latin typeface="微軟正黑體" panose="020B0604030504040204" pitchFamily="34" charset="-120"/>
                <a:ea typeface="+mn-ea"/>
              </a:rPr>
              <a:t>資料多時備用</a:t>
            </a:r>
            <a:endParaRPr lang="en-US" altLang="zh-TW" sz="2400" b="1" dirty="0">
              <a:latin typeface="微軟正黑體" panose="020B0604030504040204" pitchFamily="34" charset="-120"/>
              <a:ea typeface="+mn-ea"/>
            </a:endParaRPr>
          </a:p>
        </p:txBody>
      </p:sp>
      <p:sp>
        <p:nvSpPr>
          <p:cNvPr id="4" name="投影片編號版面配置區 4">
            <a:extLst>
              <a:ext uri="{FF2B5EF4-FFF2-40B4-BE49-F238E27FC236}">
                <a16:creationId xmlns:a16="http://schemas.microsoft.com/office/drawing/2014/main" id="{16B2AD96-B564-4C44-9E6F-50095FEB18E5}"/>
              </a:ext>
            </a:extLst>
          </p:cNvPr>
          <p:cNvSpPr txBox="1">
            <a:spLocks/>
          </p:cNvSpPr>
          <p:nvPr userDrawn="1"/>
        </p:nvSpPr>
        <p:spPr>
          <a:xfrm>
            <a:off x="2084471" y="6125994"/>
            <a:ext cx="357940" cy="357271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B6808E-AF60-4C43-9D73-983BC3D564AB}" type="slidenum">
              <a:rPr kumimoji="0" lang="zh-TW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244928" y="5889172"/>
            <a:ext cx="2330904" cy="8436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 panose="02040502050405020303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86980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直排標題及文字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207682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12206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訂版面配置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95052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訂版面配置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869748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訂版面配置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53297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訂版面配置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089469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訂版面配置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42899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訂版面配置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282113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訂版面配置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598978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訂版面配置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85570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05988CAA-66B1-4DAF-8D3F-C976A4374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kumimoji="0" lang="zh-TW" altLang="en-US" sz="1350" dirty="0">
              <a:solidFill>
                <a:prstClr val="black"/>
              </a:solidFill>
              <a:latin typeface="Georgia" panose="02040502050405020303"/>
              <a:ea typeface="微軟正黑體" panose="020B0604030504040204" pitchFamily="34" charset="-120"/>
            </a:endParaRPr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83708C1D-4CB9-4789-8AE4-5155D3F0D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kumimoji="0" lang="zh-TW" altLang="en-US" sz="1350" dirty="0">
              <a:solidFill>
                <a:prstClr val="black"/>
              </a:solidFill>
              <a:latin typeface="Georgia" panose="02040502050405020303"/>
              <a:ea typeface="微軟正黑體" panose="020B0604030504040204" pitchFamily="34" charset="-120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46CAE6D9-1603-4F7F-8D7A-74BDDD566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8837580" y="6492876"/>
            <a:ext cx="306421" cy="365125"/>
          </a:xfrm>
        </p:spPr>
        <p:txBody>
          <a:bodyPr/>
          <a:lstStyle>
            <a:lvl1pPr algn="r">
              <a:defRPr b="1">
                <a:solidFill>
                  <a:schemeClr val="tx1"/>
                </a:solidFill>
              </a:defRPr>
            </a:lvl1pPr>
          </a:lstStyle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B46171ED-8A70-41BD-A3D6-12C0EBDE3C61}" type="slidenum">
              <a:rPr kumimoji="0" lang="zh-TW" altLang="en-US" smtClean="0">
                <a:solidFill>
                  <a:prstClr val="black"/>
                </a:solidFill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47561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F959B19C-68FD-4298-A96D-C261E0A56938}"/>
              </a:ext>
            </a:extLst>
          </p:cNvPr>
          <p:cNvSpPr/>
          <p:nvPr userDrawn="1"/>
        </p:nvSpPr>
        <p:spPr>
          <a:xfrm>
            <a:off x="0" y="-22269"/>
            <a:ext cx="9142810" cy="90290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DF36C1B-2EF2-4CB2-BC42-D72F81CD1D64}"/>
              </a:ext>
            </a:extLst>
          </p:cNvPr>
          <p:cNvSpPr/>
          <p:nvPr userDrawn="1"/>
        </p:nvSpPr>
        <p:spPr>
          <a:xfrm>
            <a:off x="0" y="880639"/>
            <a:ext cx="9142810" cy="112779"/>
          </a:xfrm>
          <a:prstGeom prst="rect">
            <a:avLst/>
          </a:prstGeom>
          <a:solidFill>
            <a:srgbClr val="E0B30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9" name="圖形 16">
            <a:extLst>
              <a:ext uri="{FF2B5EF4-FFF2-40B4-BE49-F238E27FC236}">
                <a16:creationId xmlns:a16="http://schemas.microsoft.com/office/drawing/2014/main" id="{B1BA42B7-8C87-49D7-BFC9-21919E1E88F5}"/>
              </a:ext>
            </a:extLst>
          </p:cNvPr>
          <p:cNvSpPr/>
          <p:nvPr userDrawn="1"/>
        </p:nvSpPr>
        <p:spPr>
          <a:xfrm>
            <a:off x="1" y="-1"/>
            <a:ext cx="441401" cy="858361"/>
          </a:xfrm>
          <a:custGeom>
            <a:avLst/>
            <a:gdLst>
              <a:gd name="connsiteX0" fmla="*/ 1370636 w 4750731"/>
              <a:gd name="connsiteY0" fmla="*/ 19597 h 6928807"/>
              <a:gd name="connsiteX1" fmla="*/ 19597 w 4750731"/>
              <a:gd name="connsiteY1" fmla="*/ 19597 h 6928807"/>
              <a:gd name="connsiteX2" fmla="*/ 19597 w 4750731"/>
              <a:gd name="connsiteY2" fmla="*/ 6913681 h 6928807"/>
              <a:gd name="connsiteX3" fmla="*/ 1209647 w 4750731"/>
              <a:gd name="connsiteY3" fmla="*/ 6913681 h 6928807"/>
              <a:gd name="connsiteX4" fmla="*/ 4737184 w 4750731"/>
              <a:gd name="connsiteY4" fmla="*/ 3386145 h 6928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0731" h="6928807">
                <a:moveTo>
                  <a:pt x="1370636" y="19597"/>
                </a:moveTo>
                <a:lnTo>
                  <a:pt x="19597" y="19597"/>
                </a:lnTo>
                <a:lnTo>
                  <a:pt x="19597" y="6913681"/>
                </a:lnTo>
                <a:lnTo>
                  <a:pt x="1209647" y="6913681"/>
                </a:lnTo>
                <a:lnTo>
                  <a:pt x="4737184" y="3386145"/>
                </a:ln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1576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10" name="圖形 9">
            <a:extLst>
              <a:ext uri="{FF2B5EF4-FFF2-40B4-BE49-F238E27FC236}">
                <a16:creationId xmlns:a16="http://schemas.microsoft.com/office/drawing/2014/main" id="{2E1A4647-ACA4-4F80-86F6-2FF18E4066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b="19896"/>
          <a:stretch/>
        </p:blipFill>
        <p:spPr>
          <a:xfrm>
            <a:off x="-28796" y="-305201"/>
            <a:ext cx="550004" cy="1163562"/>
          </a:xfrm>
          <a:prstGeom prst="rect">
            <a:avLst/>
          </a:prstGeom>
        </p:spPr>
      </p:pic>
      <p:pic>
        <p:nvPicPr>
          <p:cNvPr id="11" name="圖形 10">
            <a:extLst>
              <a:ext uri="{FF2B5EF4-FFF2-40B4-BE49-F238E27FC236}">
                <a16:creationId xmlns:a16="http://schemas.microsoft.com/office/drawing/2014/main" id="{AF67DA0D-B45C-4EFA-9D65-E4205B93AE8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8721329" y="-69454"/>
            <a:ext cx="421481" cy="981075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2002EFE3-3686-4E06-AF12-44E054B12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2531282-A470-4E3A-B597-F4159D5AD2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2019562-C6A4-4F46-ACDA-7EE712A13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kumimoji="0" lang="zh-TW" altLang="en-US" sz="1350">
              <a:solidFill>
                <a:prstClr val="black"/>
              </a:solidFill>
              <a:latin typeface="Georgia" panose="02040502050405020303"/>
              <a:ea typeface="微軟正黑體" panose="020B0604030504040204" pitchFamily="34" charset="-120"/>
            </a:endParaRP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860D4C8-1DEA-4561-AB15-EA3966746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kumimoji="0" lang="zh-TW" altLang="en-US" sz="1350">
              <a:solidFill>
                <a:prstClr val="black"/>
              </a:solidFill>
              <a:latin typeface="Georgia" panose="02040502050405020303"/>
              <a:ea typeface="微軟正黑體" panose="020B0604030504040204" pitchFamily="34" charset="-120"/>
            </a:endParaRP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177300F-B8E7-4DC7-88F3-772D376C0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B46171ED-8A70-41BD-A3D6-12C0EBDE3C61}" type="slidenum">
              <a:rPr kumimoji="0" lang="zh-TW" altLang="en-US" smtClean="0">
                <a:solidFill>
                  <a:prstClr val="black">
                    <a:tint val="75000"/>
                  </a:prstClr>
                </a:solidFill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2" name="圖片 16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139222">
            <a:off x="8608342" y="161655"/>
            <a:ext cx="458231" cy="65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261983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59927D0-CCA2-4B6D-9541-3A086BF107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052B5AE9-4019-4F02-80A3-FB07FEB48A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466A6CB-AC32-4FCB-8ED1-08493EF06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fld id="{25DEF4B9-514D-4E4C-9A72-716EB711F68C}" type="datetimeFigureOut">
              <a:rPr kumimoji="0" lang="zh-TW" altLang="en-US" smtClean="0">
                <a:solidFill>
                  <a:prstClr val="black">
                    <a:tint val="75000"/>
                  </a:prstClr>
                </a:solidFill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t>2020/10/30</a:t>
            </a:fld>
            <a:endParaRPr kumimoji="0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B894C98-92EA-4BF4-8B0A-5966DFB2B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FCD5A65-3EDC-4A26-8F03-410268772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fld id="{B46171ED-8A70-41BD-A3D6-12C0EBDE3C61}" type="slidenum">
              <a:rPr kumimoji="0" lang="zh-TW" altLang="en-US" smtClean="0">
                <a:solidFill>
                  <a:prstClr val="black">
                    <a:tint val="75000"/>
                  </a:prstClr>
                </a:solidFill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kumimoji="0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05736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F959B19C-68FD-4298-A96D-C261E0A56938}"/>
              </a:ext>
            </a:extLst>
          </p:cNvPr>
          <p:cNvSpPr/>
          <p:nvPr userDrawn="1"/>
        </p:nvSpPr>
        <p:spPr>
          <a:xfrm>
            <a:off x="0" y="-22269"/>
            <a:ext cx="9142810" cy="90290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DF36C1B-2EF2-4CB2-BC42-D72F81CD1D64}"/>
              </a:ext>
            </a:extLst>
          </p:cNvPr>
          <p:cNvSpPr/>
          <p:nvPr userDrawn="1"/>
        </p:nvSpPr>
        <p:spPr>
          <a:xfrm>
            <a:off x="0" y="880639"/>
            <a:ext cx="9142810" cy="112779"/>
          </a:xfrm>
          <a:prstGeom prst="rect">
            <a:avLst/>
          </a:prstGeom>
          <a:solidFill>
            <a:srgbClr val="E0B30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9" name="圖形 16">
            <a:extLst>
              <a:ext uri="{FF2B5EF4-FFF2-40B4-BE49-F238E27FC236}">
                <a16:creationId xmlns:a16="http://schemas.microsoft.com/office/drawing/2014/main" id="{B1BA42B7-8C87-49D7-BFC9-21919E1E88F5}"/>
              </a:ext>
            </a:extLst>
          </p:cNvPr>
          <p:cNvSpPr/>
          <p:nvPr userDrawn="1"/>
        </p:nvSpPr>
        <p:spPr>
          <a:xfrm>
            <a:off x="1" y="-1"/>
            <a:ext cx="441401" cy="858361"/>
          </a:xfrm>
          <a:custGeom>
            <a:avLst/>
            <a:gdLst>
              <a:gd name="connsiteX0" fmla="*/ 1370636 w 4750731"/>
              <a:gd name="connsiteY0" fmla="*/ 19597 h 6928807"/>
              <a:gd name="connsiteX1" fmla="*/ 19597 w 4750731"/>
              <a:gd name="connsiteY1" fmla="*/ 19597 h 6928807"/>
              <a:gd name="connsiteX2" fmla="*/ 19597 w 4750731"/>
              <a:gd name="connsiteY2" fmla="*/ 6913681 h 6928807"/>
              <a:gd name="connsiteX3" fmla="*/ 1209647 w 4750731"/>
              <a:gd name="connsiteY3" fmla="*/ 6913681 h 6928807"/>
              <a:gd name="connsiteX4" fmla="*/ 4737184 w 4750731"/>
              <a:gd name="connsiteY4" fmla="*/ 3386145 h 6928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0731" h="6928807">
                <a:moveTo>
                  <a:pt x="1370636" y="19597"/>
                </a:moveTo>
                <a:lnTo>
                  <a:pt x="19597" y="19597"/>
                </a:lnTo>
                <a:lnTo>
                  <a:pt x="19597" y="6913681"/>
                </a:lnTo>
                <a:lnTo>
                  <a:pt x="1209647" y="6913681"/>
                </a:lnTo>
                <a:lnTo>
                  <a:pt x="4737184" y="3386145"/>
                </a:ln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1576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10" name="圖形 9">
            <a:extLst>
              <a:ext uri="{FF2B5EF4-FFF2-40B4-BE49-F238E27FC236}">
                <a16:creationId xmlns:a16="http://schemas.microsoft.com/office/drawing/2014/main" id="{2E1A4647-ACA4-4F80-86F6-2FF18E4066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b="19896"/>
          <a:stretch/>
        </p:blipFill>
        <p:spPr>
          <a:xfrm>
            <a:off x="-28796" y="-305201"/>
            <a:ext cx="550004" cy="1163562"/>
          </a:xfrm>
          <a:prstGeom prst="rect">
            <a:avLst/>
          </a:prstGeom>
        </p:spPr>
      </p:pic>
      <p:pic>
        <p:nvPicPr>
          <p:cNvPr id="11" name="圖形 10">
            <a:extLst>
              <a:ext uri="{FF2B5EF4-FFF2-40B4-BE49-F238E27FC236}">
                <a16:creationId xmlns:a16="http://schemas.microsoft.com/office/drawing/2014/main" id="{AF67DA0D-B45C-4EFA-9D65-E4205B93AE8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8721329" y="-69454"/>
            <a:ext cx="421481" cy="981075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2002EFE3-3686-4E06-AF12-44E054B12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2531282-A470-4E3A-B597-F4159D5AD2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2019562-C6A4-4F46-ACDA-7EE712A13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fld id="{25DEF4B9-514D-4E4C-9A72-716EB711F68C}" type="datetimeFigureOut">
              <a:rPr kumimoji="0" lang="zh-TW" altLang="en-US" smtClean="0">
                <a:solidFill>
                  <a:prstClr val="black">
                    <a:tint val="75000"/>
                  </a:prstClr>
                </a:solidFill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t>2020/10/30</a:t>
            </a:fld>
            <a:endParaRPr kumimoji="0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860D4C8-1DEA-4561-AB15-EA3966746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177300F-B8E7-4DC7-88F3-772D376C0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fld id="{B46171ED-8A70-41BD-A3D6-12C0EBDE3C61}" type="slidenum">
              <a:rPr kumimoji="0" lang="zh-TW" altLang="en-US" smtClean="0">
                <a:solidFill>
                  <a:prstClr val="black">
                    <a:tint val="75000"/>
                  </a:prstClr>
                </a:solidFill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kumimoji="0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09459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AF7C0BD-B9B8-4CF8-8442-BF04E0AB6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CD2C12C-4111-433D-9BB9-219A5BCC80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B482E3E-8131-4E66-A704-5BC8CDDCE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fld id="{25DEF4B9-514D-4E4C-9A72-716EB711F68C}" type="datetimeFigureOut">
              <a:rPr kumimoji="0" lang="zh-TW" altLang="en-US" smtClean="0">
                <a:solidFill>
                  <a:prstClr val="black">
                    <a:tint val="75000"/>
                  </a:prstClr>
                </a:solidFill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t>2020/10/30</a:t>
            </a:fld>
            <a:endParaRPr kumimoji="0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5AB048F-B558-4FCB-9EA4-A49C96C32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F23A705-793A-4420-852A-F1A7BF486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fld id="{B46171ED-8A70-41BD-A3D6-12C0EBDE3C61}" type="slidenum">
              <a:rPr kumimoji="0" lang="zh-TW" altLang="en-US" smtClean="0">
                <a:solidFill>
                  <a:prstClr val="black">
                    <a:tint val="75000"/>
                  </a:prstClr>
                </a:solidFill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kumimoji="0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41210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E659D50-B8B9-462F-A06A-F98202C56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BF78FF9-0755-46BB-8C5F-F0605362C5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701CE8F3-13A7-4214-896F-6E4B20AEB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355624B3-8EDF-448D-AA57-5830117AC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fld id="{25DEF4B9-514D-4E4C-9A72-716EB711F68C}" type="datetimeFigureOut">
              <a:rPr kumimoji="0" lang="zh-TW" altLang="en-US" smtClean="0">
                <a:solidFill>
                  <a:prstClr val="black">
                    <a:tint val="75000"/>
                  </a:prstClr>
                </a:solidFill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t>2020/10/30</a:t>
            </a:fld>
            <a:endParaRPr kumimoji="0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18737CE6-85A7-475B-9315-EF00D01E7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B77E85F0-855A-492A-9DA7-67739CF07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fld id="{B46171ED-8A70-41BD-A3D6-12C0EBDE3C61}" type="slidenum">
              <a:rPr kumimoji="0" lang="zh-TW" altLang="en-US" smtClean="0">
                <a:solidFill>
                  <a:prstClr val="black">
                    <a:tint val="75000"/>
                  </a:prstClr>
                </a:solidFill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kumimoji="0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515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CE2705F-B184-4946-8E3A-2FEE1E1F9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7396D0D-E457-4D21-9227-EDD2D09067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02FD3A27-74BE-4DAA-991E-90D003A61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5E4E6BDF-47F1-412E-B2C7-648EBF8EF4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EC589AA9-6914-4A92-BDFD-099C879505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8B1BBB2C-9509-43D9-BEF0-84A5020EE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fld id="{25DEF4B9-514D-4E4C-9A72-716EB711F68C}" type="datetimeFigureOut">
              <a:rPr kumimoji="0" lang="zh-TW" altLang="en-US" smtClean="0">
                <a:solidFill>
                  <a:prstClr val="black">
                    <a:tint val="75000"/>
                  </a:prstClr>
                </a:solidFill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t>2020/10/30</a:t>
            </a:fld>
            <a:endParaRPr kumimoji="0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7BB12FB6-95EB-481F-958B-E40E3198E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862666E0-BA18-48D9-BED0-59B56DCBA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fld id="{B46171ED-8A70-41BD-A3D6-12C0EBDE3C61}" type="slidenum">
              <a:rPr kumimoji="0" lang="zh-TW" altLang="en-US" smtClean="0">
                <a:solidFill>
                  <a:prstClr val="black">
                    <a:tint val="75000"/>
                  </a:prstClr>
                </a:solidFill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kumimoji="0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98698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B78F39D-FC56-4CB9-828D-375658FD5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E23950F4-6A6F-4B9C-AA4C-6C6196176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fld id="{25DEF4B9-514D-4E4C-9A72-716EB711F68C}" type="datetimeFigureOut">
              <a:rPr kumimoji="0" lang="zh-TW" altLang="en-US" smtClean="0">
                <a:solidFill>
                  <a:prstClr val="black">
                    <a:tint val="75000"/>
                  </a:prstClr>
                </a:solidFill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t>2020/10/30</a:t>
            </a:fld>
            <a:endParaRPr kumimoji="0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4C59896D-BEAB-4667-B1BD-FFED325B8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250F1879-A9C8-4B68-ACF5-4CF73A297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fld id="{B46171ED-8A70-41BD-A3D6-12C0EBDE3C61}" type="slidenum">
              <a:rPr kumimoji="0" lang="zh-TW" altLang="en-US" smtClean="0">
                <a:solidFill>
                  <a:prstClr val="black">
                    <a:tint val="75000"/>
                  </a:prstClr>
                </a:solidFill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kumimoji="0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123413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05988CAA-66B1-4DAF-8D3F-C976A4374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fld id="{25DEF4B9-514D-4E4C-9A72-716EB711F68C}" type="datetimeFigureOut">
              <a:rPr kumimoji="0" lang="zh-TW" altLang="en-US" smtClean="0">
                <a:solidFill>
                  <a:prstClr val="black">
                    <a:tint val="75000"/>
                  </a:prstClr>
                </a:solidFill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t>2020/10/30</a:t>
            </a:fld>
            <a:endParaRPr kumimoji="0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83708C1D-4CB9-4789-8AE4-5155D3F0D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46CAE6D9-1603-4F7F-8D7A-74BDDD566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fld id="{B46171ED-8A70-41BD-A3D6-12C0EBDE3C61}" type="slidenum">
              <a:rPr kumimoji="0" lang="zh-TW" altLang="en-US" smtClean="0">
                <a:solidFill>
                  <a:prstClr val="black">
                    <a:tint val="75000"/>
                  </a:prstClr>
                </a:solidFill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kumimoji="0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41572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CE2F0EF-7BDC-4C02-9A59-B2DA76659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E99D94F-419D-4E02-9D03-2974561C09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A80693C0-252A-46A7-A48F-EAB3DDF911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44A18557-9F17-487C-9E93-35F93D2A0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fld id="{25DEF4B9-514D-4E4C-9A72-716EB711F68C}" type="datetimeFigureOut">
              <a:rPr kumimoji="0" lang="zh-TW" altLang="en-US" smtClean="0">
                <a:solidFill>
                  <a:prstClr val="black">
                    <a:tint val="75000"/>
                  </a:prstClr>
                </a:solidFill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t>2020/10/30</a:t>
            </a:fld>
            <a:endParaRPr kumimoji="0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EC50109C-2F44-4B64-8B77-E6FFC6F73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F2260FA0-61BF-44B4-9B34-7ACB2AAF7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fld id="{B46171ED-8A70-41BD-A3D6-12C0EBDE3C61}" type="slidenum">
              <a:rPr kumimoji="0" lang="zh-TW" altLang="en-US" smtClean="0">
                <a:solidFill>
                  <a:prstClr val="black">
                    <a:tint val="75000"/>
                  </a:prstClr>
                </a:solidFill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kumimoji="0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86655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EE72229-13D7-41E8-A5BD-6A019F3F1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B735B8C7-639E-496E-A6FE-F4EBDE242A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4B858074-1D14-4788-BE86-0A2FB6A71D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78ABA876-5B21-4851-8D6C-0631DF9FC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fld id="{25DEF4B9-514D-4E4C-9A72-716EB711F68C}" type="datetimeFigureOut">
              <a:rPr kumimoji="0" lang="zh-TW" altLang="en-US" smtClean="0">
                <a:solidFill>
                  <a:prstClr val="black">
                    <a:tint val="75000"/>
                  </a:prstClr>
                </a:solidFill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t>2020/10/30</a:t>
            </a:fld>
            <a:endParaRPr kumimoji="0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9009A6B1-960D-4C32-BACF-AAEFE5C45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2C57903-309D-43D5-BCEF-34EA9CBD7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fld id="{B46171ED-8A70-41BD-A3D6-12C0EBDE3C61}" type="slidenum">
              <a:rPr kumimoji="0" lang="zh-TW" altLang="en-US" smtClean="0">
                <a:solidFill>
                  <a:prstClr val="black">
                    <a:tint val="75000"/>
                  </a:prstClr>
                </a:solidFill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kumimoji="0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4964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D171376-43A2-41A0-9091-88F5215DB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4BD86F97-057C-4B41-B9F6-5519CB0C9D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F3531C9-5E0E-44AB-9487-272810CE7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fld id="{25DEF4B9-514D-4E4C-9A72-716EB711F68C}" type="datetimeFigureOut">
              <a:rPr kumimoji="0" lang="zh-TW" altLang="en-US" smtClean="0">
                <a:solidFill>
                  <a:prstClr val="black">
                    <a:tint val="75000"/>
                  </a:prstClr>
                </a:solidFill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t>2020/10/30</a:t>
            </a:fld>
            <a:endParaRPr kumimoji="0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2938DC7-3D27-4F74-ACCA-B36E718A6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5E86749-5C21-488B-A1AB-C8D0E6E7B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fld id="{B46171ED-8A70-41BD-A3D6-12C0EBDE3C61}" type="slidenum">
              <a:rPr kumimoji="0" lang="zh-TW" altLang="en-US" smtClean="0">
                <a:solidFill>
                  <a:prstClr val="black">
                    <a:tint val="75000"/>
                  </a:prstClr>
                </a:solidFill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kumimoji="0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28415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D23E28A1-B673-4D0B-A624-6612FD9440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68944322-C511-4333-B9E2-52CE27FDF0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30FC0E3-936C-4C68-9AF4-F32154AC1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fld id="{25DEF4B9-514D-4E4C-9A72-716EB711F68C}" type="datetimeFigureOut">
              <a:rPr kumimoji="0" lang="zh-TW" altLang="en-US" smtClean="0">
                <a:solidFill>
                  <a:prstClr val="black">
                    <a:tint val="75000"/>
                  </a:prstClr>
                </a:solidFill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t>2020/10/30</a:t>
            </a:fld>
            <a:endParaRPr kumimoji="0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8107011-CE57-430F-9038-0B22741EE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1F68DD9-B7C4-442B-A644-778BCEB11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fld id="{B46171ED-8A70-41BD-A3D6-12C0EBDE3C61}" type="slidenum">
              <a:rPr kumimoji="0" lang="zh-TW" altLang="en-US" smtClean="0">
                <a:solidFill>
                  <a:prstClr val="black">
                    <a:tint val="75000"/>
                  </a:prstClr>
                </a:solidFill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kumimoji="0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41449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-1"/>
            <a:ext cx="9144000" cy="70398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cs typeface="+mn-cs"/>
            </a:endParaRPr>
          </a:p>
        </p:txBody>
      </p:sp>
      <p:sp>
        <p:nvSpPr>
          <p:cNvPr id="13" name="矩形 47"/>
          <p:cNvSpPr/>
          <p:nvPr userDrawn="1"/>
        </p:nvSpPr>
        <p:spPr>
          <a:xfrm rot="2700000">
            <a:off x="452072" y="542199"/>
            <a:ext cx="288939" cy="216704"/>
          </a:xfrm>
          <a:custGeom>
            <a:avLst/>
            <a:gdLst>
              <a:gd name="connsiteX0" fmla="*/ 0 w 416623"/>
              <a:gd name="connsiteY0" fmla="*/ 0 h 416623"/>
              <a:gd name="connsiteX1" fmla="*/ 416623 w 416623"/>
              <a:gd name="connsiteY1" fmla="*/ 0 h 416623"/>
              <a:gd name="connsiteX2" fmla="*/ 416623 w 416623"/>
              <a:gd name="connsiteY2" fmla="*/ 416623 h 416623"/>
              <a:gd name="connsiteX3" fmla="*/ 0 w 416623"/>
              <a:gd name="connsiteY3" fmla="*/ 416623 h 416623"/>
              <a:gd name="connsiteX4" fmla="*/ 0 w 416623"/>
              <a:gd name="connsiteY4" fmla="*/ 0 h 416623"/>
              <a:gd name="connsiteX0" fmla="*/ 0 w 416623"/>
              <a:gd name="connsiteY0" fmla="*/ 416623 h 416623"/>
              <a:gd name="connsiteX1" fmla="*/ 416623 w 416623"/>
              <a:gd name="connsiteY1" fmla="*/ 0 h 416623"/>
              <a:gd name="connsiteX2" fmla="*/ 416623 w 416623"/>
              <a:gd name="connsiteY2" fmla="*/ 416623 h 416623"/>
              <a:gd name="connsiteX3" fmla="*/ 0 w 416623"/>
              <a:gd name="connsiteY3" fmla="*/ 416623 h 41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6623" h="416623">
                <a:moveTo>
                  <a:pt x="0" y="416623"/>
                </a:moveTo>
                <a:lnTo>
                  <a:pt x="416623" y="0"/>
                </a:lnTo>
                <a:lnTo>
                  <a:pt x="416623" y="416623"/>
                </a:lnTo>
                <a:lnTo>
                  <a:pt x="0" y="41662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cs typeface="+mn-cs"/>
            </a:endParaRPr>
          </a:p>
        </p:txBody>
      </p:sp>
      <p:sp>
        <p:nvSpPr>
          <p:cNvPr id="14" name="矩形 47"/>
          <p:cNvSpPr/>
          <p:nvPr userDrawn="1"/>
        </p:nvSpPr>
        <p:spPr>
          <a:xfrm rot="2700000">
            <a:off x="451216" y="968413"/>
            <a:ext cx="144469" cy="108352"/>
          </a:xfrm>
          <a:custGeom>
            <a:avLst/>
            <a:gdLst>
              <a:gd name="connsiteX0" fmla="*/ 0 w 416623"/>
              <a:gd name="connsiteY0" fmla="*/ 0 h 416623"/>
              <a:gd name="connsiteX1" fmla="*/ 416623 w 416623"/>
              <a:gd name="connsiteY1" fmla="*/ 0 h 416623"/>
              <a:gd name="connsiteX2" fmla="*/ 416623 w 416623"/>
              <a:gd name="connsiteY2" fmla="*/ 416623 h 416623"/>
              <a:gd name="connsiteX3" fmla="*/ 0 w 416623"/>
              <a:gd name="connsiteY3" fmla="*/ 416623 h 416623"/>
              <a:gd name="connsiteX4" fmla="*/ 0 w 416623"/>
              <a:gd name="connsiteY4" fmla="*/ 0 h 416623"/>
              <a:gd name="connsiteX0" fmla="*/ 0 w 416623"/>
              <a:gd name="connsiteY0" fmla="*/ 416623 h 416623"/>
              <a:gd name="connsiteX1" fmla="*/ 416623 w 416623"/>
              <a:gd name="connsiteY1" fmla="*/ 0 h 416623"/>
              <a:gd name="connsiteX2" fmla="*/ 416623 w 416623"/>
              <a:gd name="connsiteY2" fmla="*/ 416623 h 416623"/>
              <a:gd name="connsiteX3" fmla="*/ 0 w 416623"/>
              <a:gd name="connsiteY3" fmla="*/ 416623 h 41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6623" h="416623">
                <a:moveTo>
                  <a:pt x="0" y="416623"/>
                </a:moveTo>
                <a:lnTo>
                  <a:pt x="416623" y="0"/>
                </a:lnTo>
                <a:lnTo>
                  <a:pt x="416623" y="416623"/>
                </a:lnTo>
                <a:lnTo>
                  <a:pt x="0" y="416623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cs typeface="+mn-cs"/>
            </a:endParaRPr>
          </a:p>
        </p:txBody>
      </p:sp>
      <p:sp>
        <p:nvSpPr>
          <p:cNvPr id="15" name="矩形 47"/>
          <p:cNvSpPr/>
          <p:nvPr userDrawn="1"/>
        </p:nvSpPr>
        <p:spPr>
          <a:xfrm rot="18900000" flipV="1">
            <a:off x="132265" y="517343"/>
            <a:ext cx="298169" cy="397559"/>
          </a:xfrm>
          <a:custGeom>
            <a:avLst/>
            <a:gdLst>
              <a:gd name="connsiteX0" fmla="*/ 0 w 416623"/>
              <a:gd name="connsiteY0" fmla="*/ 0 h 416623"/>
              <a:gd name="connsiteX1" fmla="*/ 416623 w 416623"/>
              <a:gd name="connsiteY1" fmla="*/ 0 h 416623"/>
              <a:gd name="connsiteX2" fmla="*/ 416623 w 416623"/>
              <a:gd name="connsiteY2" fmla="*/ 416623 h 416623"/>
              <a:gd name="connsiteX3" fmla="*/ 0 w 416623"/>
              <a:gd name="connsiteY3" fmla="*/ 416623 h 416623"/>
              <a:gd name="connsiteX4" fmla="*/ 0 w 416623"/>
              <a:gd name="connsiteY4" fmla="*/ 0 h 416623"/>
              <a:gd name="connsiteX0" fmla="*/ 0 w 416623"/>
              <a:gd name="connsiteY0" fmla="*/ 416623 h 416623"/>
              <a:gd name="connsiteX1" fmla="*/ 416623 w 416623"/>
              <a:gd name="connsiteY1" fmla="*/ 0 h 416623"/>
              <a:gd name="connsiteX2" fmla="*/ 416623 w 416623"/>
              <a:gd name="connsiteY2" fmla="*/ 416623 h 416623"/>
              <a:gd name="connsiteX3" fmla="*/ 0 w 416623"/>
              <a:gd name="connsiteY3" fmla="*/ 416623 h 41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6623" h="416623">
                <a:moveTo>
                  <a:pt x="0" y="416623"/>
                </a:moveTo>
                <a:lnTo>
                  <a:pt x="416623" y="0"/>
                </a:lnTo>
                <a:lnTo>
                  <a:pt x="416623" y="416623"/>
                </a:lnTo>
                <a:lnTo>
                  <a:pt x="0" y="41662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cs typeface="+mn-cs"/>
            </a:endParaRPr>
          </a:p>
        </p:txBody>
      </p:sp>
      <p:sp>
        <p:nvSpPr>
          <p:cNvPr id="16" name="矩形 47"/>
          <p:cNvSpPr/>
          <p:nvPr userDrawn="1"/>
        </p:nvSpPr>
        <p:spPr>
          <a:xfrm rot="2700000">
            <a:off x="267852" y="825833"/>
            <a:ext cx="181827" cy="136370"/>
          </a:xfrm>
          <a:custGeom>
            <a:avLst/>
            <a:gdLst>
              <a:gd name="connsiteX0" fmla="*/ 0 w 416623"/>
              <a:gd name="connsiteY0" fmla="*/ 0 h 416623"/>
              <a:gd name="connsiteX1" fmla="*/ 416623 w 416623"/>
              <a:gd name="connsiteY1" fmla="*/ 0 h 416623"/>
              <a:gd name="connsiteX2" fmla="*/ 416623 w 416623"/>
              <a:gd name="connsiteY2" fmla="*/ 416623 h 416623"/>
              <a:gd name="connsiteX3" fmla="*/ 0 w 416623"/>
              <a:gd name="connsiteY3" fmla="*/ 416623 h 416623"/>
              <a:gd name="connsiteX4" fmla="*/ 0 w 416623"/>
              <a:gd name="connsiteY4" fmla="*/ 0 h 416623"/>
              <a:gd name="connsiteX0" fmla="*/ 0 w 416623"/>
              <a:gd name="connsiteY0" fmla="*/ 416623 h 416623"/>
              <a:gd name="connsiteX1" fmla="*/ 416623 w 416623"/>
              <a:gd name="connsiteY1" fmla="*/ 0 h 416623"/>
              <a:gd name="connsiteX2" fmla="*/ 416623 w 416623"/>
              <a:gd name="connsiteY2" fmla="*/ 416623 h 416623"/>
              <a:gd name="connsiteX3" fmla="*/ 0 w 416623"/>
              <a:gd name="connsiteY3" fmla="*/ 416623 h 41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6623" h="416623">
                <a:moveTo>
                  <a:pt x="0" y="416623"/>
                </a:moveTo>
                <a:lnTo>
                  <a:pt x="416623" y="0"/>
                </a:lnTo>
                <a:lnTo>
                  <a:pt x="416623" y="416623"/>
                </a:lnTo>
                <a:lnTo>
                  <a:pt x="0" y="41662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752263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3218B8-F6F4-4B69-85C6-FAFFD96DC6D1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340766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267FCE-BC1C-44C8-B795-B2E111309DBE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99347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1A1FC8C-D690-46CC-B475-E8BB24A8A7D8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490691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892AB-7048-46DE-924E-485BE55B95D0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77238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861AD9-B914-4DB7-9B77-F39CDE4C13B5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868239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54FB6FD-AAAC-4A2C-B181-F1EC3DA5754B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345946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DF8254-0DF0-4816-9C7A-9FEC16BB279E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26862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D5012A-3F3E-4B6A-881D-4D530077C867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77754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23B8EE-C7E0-4CD4-B709-77D891098E08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99842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FAB5AAA-ECE8-44C4-89E9-2FFE35C90887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228546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1E1429A-520F-4E16-8531-5866F8C67FD4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88891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95263" y="228600"/>
            <a:ext cx="8015287" cy="9144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609600" y="1600200"/>
            <a:ext cx="7924800" cy="4419600"/>
          </a:xfrm>
        </p:spPr>
        <p:txBody>
          <a:bodyPr>
            <a:normAutofit/>
          </a:bodyPr>
          <a:lstStyle/>
          <a:p>
            <a:pPr lvl="0"/>
            <a:endParaRPr lang="zh-TW" altLang="en-US" noProof="0" smtClean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C63B9DF-B5B5-43BD-8D49-9038C5F1D507}" type="slidenum">
              <a:rPr kumimoji="0" lang="en-US" altLang="zh-TW" sz="1000" b="0" i="0" u="none" strike="noStrike" kern="1200" cap="none" spc="0" normalizeH="0" baseline="0" noProof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582232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5" name="矩形 11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6" name="矩形 13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7" name="矩形 18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10" name="直線接點 10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11" name="直線接點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12" name="直線接點 1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13" name="直線接點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14" name="直線接點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15" name="直線接點 21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16" name="矩形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17" name="橢圓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18" name="橢圓 22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19" name="橢圓 23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20" name="橢圓 25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21" name="橢圓 24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22" name="日期版面配置區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23" name="頁尾版面配置區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24" name="投影片編號版面配置區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3218B8-F6F4-4B69-85C6-FAFFD96DC6D1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56240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5" name="投影片編號版面配置區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267FCE-BC1C-44C8-B795-B2E111309DBE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6" name="頁尾版面配置區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22407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5" name="矩形 9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6" name="矩形 10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7" name="矩形 11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8" name="直線接點 12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9" name="直線接點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10" name="直線接點 14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11" name="直線接點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12" name="直線接點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13" name="矩形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14" name="橢圓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15" name="橢圓 19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16" name="橢圓 20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17" name="橢圓 21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18" name="橢圓 22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19" name="直線接點 25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0" name="日期版面配置區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FFF39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21" name="頁尾版面配置區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FFF39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22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1A1FC8C-D690-46CC-B475-E8BB24A8A7D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95629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6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7" name="投影片編號版面配置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892AB-7048-46DE-924E-485BE55B95D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741154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2" name="文字版面配置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4" name="文字版面配置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7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8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9" name="投影片編號版面配置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861AD9-B914-4DB7-9B77-F39CDE4C13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769226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4" name="投影片編號版面配置區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54FB6FD-AAAC-4A2C-B181-F1EC3DA575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5" name="頁尾版面配置區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560467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4" name="投影片編號版面配置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DF8254-0DF0-4816-9C7A-9FEC16BB279E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728073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直線接點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6" name="直線接點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7" name="直線接點 8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8" name="直線接點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9" name="矩形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10" name="直線接點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11" name="橢圓 13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8" name="內容版面配置區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2" name="日期版面配置區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13" name="投影片編號版面配置區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D5012A-3F3E-4B6A-881D-4D530077C867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14" name="頁尾版面配置區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83620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直線接點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6" name="橢圓 12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7" name="直線接點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8" name="矩形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9" name="直線接點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10" name="直線接點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11" name="直線接點 19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zh-TW" altLang="en-US" noProof="0" smtClean="0"/>
              <a:t>按一下圖示以新增圖片</a:t>
            </a:r>
            <a:endParaRPr lang="en-US" noProof="0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2" name="日期版面配置區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13" name="投影片編號版面配置區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23B8EE-C7E0-4CD4-B709-77D891098E0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14" name="頁尾版面配置區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528447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5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6" name="投影片編號版面配置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FAB5AAA-ECE8-44C4-89E9-2FFE35C90887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274241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5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6" name="投影片編號版面配置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1E1429A-520F-4E16-8531-5866F8C67F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131147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95263" y="228600"/>
            <a:ext cx="8015287" cy="9144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609600" y="1600200"/>
            <a:ext cx="7924800" cy="4419600"/>
          </a:xfrm>
        </p:spPr>
        <p:txBody>
          <a:bodyPr>
            <a:normAutofit/>
          </a:bodyPr>
          <a:lstStyle/>
          <a:p>
            <a:pPr lvl="0"/>
            <a:endParaRPr lang="zh-TW" altLang="en-US" noProof="0" smtClean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C63B9DF-B5B5-43BD-8D49-9038C5F1D507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479611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3218B8-F6F4-4B69-85C6-FAFFD96DC6D1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758240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267FCE-BC1C-44C8-B795-B2E111309DBE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4018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1A1FC8C-D690-46CC-B475-E8BB24A8A7D8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144424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892AB-7048-46DE-924E-485BE55B95D0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7918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861AD9-B914-4DB7-9B77-F39CDE4C13B5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718694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54FB6FD-AAAC-4A2C-B181-F1EC3DA5754B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649014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DF8254-0DF0-4816-9C7A-9FEC16BB279E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354090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D5012A-3F3E-4B6A-881D-4D530077C867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25746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23B8EE-C7E0-4CD4-B709-77D891098E08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2549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FAB5AAA-ECE8-44C4-89E9-2FFE35C90887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74913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1E1429A-520F-4E16-8531-5866F8C67FD4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02932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95263" y="228600"/>
            <a:ext cx="8015287" cy="9144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609600" y="1600200"/>
            <a:ext cx="7924800" cy="4419600"/>
          </a:xfrm>
        </p:spPr>
        <p:txBody>
          <a:bodyPr>
            <a:normAutofit/>
          </a:bodyPr>
          <a:lstStyle/>
          <a:p>
            <a:pPr lvl="0"/>
            <a:endParaRPr lang="zh-TW" altLang="en-US" noProof="0" smtClean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C63B9DF-B5B5-43BD-8D49-9038C5F1D507}" type="slidenum">
              <a:rPr kumimoji="0" lang="en-US" altLang="zh-TW" sz="1000" b="0" i="0" u="none" strike="noStrike" kern="1200" cap="none" spc="0" normalizeH="0" baseline="0" noProof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682558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5" name="矩形 11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6" name="矩形 13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7" name="矩形 18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10" name="直線接點 10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11" name="直線接點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12" name="直線接點 1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13" name="直線接點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14" name="直線接點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15" name="直線接點 21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16" name="矩形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17" name="橢圓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18" name="橢圓 22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19" name="橢圓 23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20" name="橢圓 25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21" name="橢圓 24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22" name="日期版面配置區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23" name="頁尾版面配置區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24" name="投影片編號版面配置區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3218B8-F6F4-4B69-85C6-FAFFD96DC6D1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54169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5" name="投影片編號版面配置區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267FCE-BC1C-44C8-B795-B2E111309DBE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6" name="頁尾版面配置區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827809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5" name="矩形 9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6" name="矩形 10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7" name="矩形 11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8" name="直線接點 12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9" name="直線接點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10" name="直線接點 14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11" name="直線接點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12" name="直線接點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13" name="矩形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14" name="橢圓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15" name="橢圓 19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16" name="橢圓 20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17" name="橢圓 21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18" name="橢圓 22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19" name="直線接點 25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0" name="日期版面配置區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FFF39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21" name="頁尾版面配置區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FFF39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22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1A1FC8C-D690-46CC-B475-E8BB24A8A7D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46857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6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7" name="投影片編號版面配置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E892AB-7048-46DE-924E-485BE55B95D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845808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2" name="文字版面配置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4" name="文字版面配置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7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8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9" name="投影片編號版面配置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861AD9-B914-4DB7-9B77-F39CDE4C13B5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048349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4" name="投影片編號版面配置區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54FB6FD-AAAC-4A2C-B181-F1EC3DA5754B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5" name="頁尾版面配置區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916243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4" name="投影片編號版面配置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DF8254-0DF0-4816-9C7A-9FEC16BB279E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33884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直線接點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6" name="直線接點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7" name="直線接點 8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8" name="直線接點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9" name="矩形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10" name="直線接點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11" name="橢圓 13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8" name="內容版面配置區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2" name="日期版面配置區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13" name="投影片編號版面配置區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D5012A-3F3E-4B6A-881D-4D530077C867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14" name="頁尾版面配置區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91425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直線接點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6" name="橢圓 12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7" name="直線接點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8" name="矩形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9" name="直線接點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10" name="直線接點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11" name="直線接點 19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zh-TW" altLang="en-US" noProof="0" smtClean="0"/>
              <a:t>按一下圖示以新增圖片</a:t>
            </a:r>
            <a:endParaRPr lang="en-US" noProof="0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2" name="日期版面配置區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13" name="投影片編號版面配置區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23B8EE-C7E0-4CD4-B709-77D891098E08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14" name="頁尾版面配置區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252273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5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6" name="投影片編號版面配置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FAB5AAA-ECE8-44C4-89E9-2FFE35C90887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931972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5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6" name="投影片編號版面配置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1E1429A-520F-4E16-8531-5866F8C67FD4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453975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95263" y="228600"/>
            <a:ext cx="8015287" cy="9144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609600" y="1600200"/>
            <a:ext cx="7924800" cy="4419600"/>
          </a:xfrm>
        </p:spPr>
        <p:txBody>
          <a:bodyPr>
            <a:normAutofit/>
          </a:bodyPr>
          <a:lstStyle/>
          <a:p>
            <a:pPr lvl="0"/>
            <a:endParaRPr lang="zh-TW" altLang="en-US" noProof="0" smtClean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C63B9DF-B5B5-43BD-8D49-9038C5F1D507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2406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26" Type="http://schemas.openxmlformats.org/officeDocument/2006/relationships/image" Target="../media/image8.jpg"/><Relationship Id="rId3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59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5" Type="http://schemas.openxmlformats.org/officeDocument/2006/relationships/theme" Target="../theme/theme5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62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96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2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5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22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kumimoji="0" lang="en-US" dirty="0">
              <a:ea typeface="新細明體" pitchFamily="18" charset="-120"/>
            </a:endParaRPr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028" name="文字版面配置區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smtClean="0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kumimoji="0" lang="en-US">
              <a:ea typeface="新細明體" pitchFamily="18" charset="-120"/>
            </a:endParaRPr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kumimoji="0" lang="en-US">
              <a:ea typeface="新細明體" pitchFamily="18" charset="-120"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kumimoji="0" lang="en-US">
              <a:ea typeface="新細明體" pitchFamily="18" charset="-120"/>
            </a:endParaRPr>
          </a:p>
        </p:txBody>
      </p:sp>
      <p:sp>
        <p:nvSpPr>
          <p:cNvPr id="12" name="橢圓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 dirty="0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 smtClean="0">
                <a:solidFill>
                  <a:srgbClr val="FFFFFF"/>
                </a:solidFill>
                <a:ea typeface="新細明體" pitchFamily="18" charset="-120"/>
              </a:defRPr>
            </a:lvl1pPr>
          </a:lstStyle>
          <a:p>
            <a:pPr>
              <a:defRPr/>
            </a:pPr>
            <a:fld id="{EAAD624D-62F9-452F-AF2C-5D6FBC0C7F1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09" r:id="rId4"/>
    <p:sldLayoutId id="2147483810" r:id="rId5"/>
    <p:sldLayoutId id="2147483817" r:id="rId6"/>
    <p:sldLayoutId id="2147483811" r:id="rId7"/>
    <p:sldLayoutId id="2147483818" r:id="rId8"/>
    <p:sldLayoutId id="2147483819" r:id="rId9"/>
    <p:sldLayoutId id="2147483812" r:id="rId10"/>
    <p:sldLayoutId id="2147483813" r:id="rId11"/>
    <p:sldLayoutId id="2147483820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  <a:ea typeface="新細明體" charset="-120"/>
        </a:defRPr>
      </a:lvl2pPr>
      <a:lvl3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  <a:ea typeface="新細明體" charset="-120"/>
        </a:defRPr>
      </a:lvl3pPr>
      <a:lvl4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  <a:ea typeface="新細明體" charset="-120"/>
        </a:defRPr>
      </a:lvl4pPr>
      <a:lvl5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  <a:ea typeface="新細明體" charset="-12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  <a:ea typeface="新細明體" charset="-12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  <a:ea typeface="新細明體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  <a:ea typeface="新細明體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  <a:ea typeface="新細明體" charset="-12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fontAlgn="base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fontAlgn="base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fontAlgn="base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AD624D-62F9-452F-AF2C-5D6FBC0C7F10}" type="slidenum">
              <a:rPr kumimoji="1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69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6789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3888" r:id="rId3"/>
  </p:sldLayoutIdLst>
  <p:hf hdr="0" ftr="0" dt="0"/>
  <p:txStyles>
    <p:titleStyle>
      <a:lvl1pPr algn="ctr" defTabSz="91437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2" indent="-342892" algn="l" defTabSz="91437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1" indent="-285743" algn="l" defTabSz="914378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AD624D-62F9-452F-AF2C-5D6FBC0C7F10}" type="slidenum">
              <a:rPr kumimoji="1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198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F84834C-D668-4E10-8696-8EC3513259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361" y="621197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7EB6808E-AF60-4C43-9D73-983BC3D564AB}" type="slidenum">
              <a:rPr kumimoji="0" lang="zh-TW" altLang="en-US" smtClean="0">
                <a:solidFill>
                  <a:prstClr val="black">
                    <a:tint val="75000"/>
                  </a:prstClr>
                </a:solidFill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637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4" r:id="rId1"/>
    <p:sldLayoutId id="2147484015" r:id="rId2"/>
    <p:sldLayoutId id="2147484016" r:id="rId3"/>
    <p:sldLayoutId id="2147484017" r:id="rId4"/>
    <p:sldLayoutId id="2147484018" r:id="rId5"/>
    <p:sldLayoutId id="2147484019" r:id="rId6"/>
    <p:sldLayoutId id="2147484020" r:id="rId7"/>
    <p:sldLayoutId id="2147484021" r:id="rId8"/>
    <p:sldLayoutId id="2147484022" r:id="rId9"/>
    <p:sldLayoutId id="2147484023" r:id="rId10"/>
    <p:sldLayoutId id="2147484024" r:id="rId11"/>
    <p:sldLayoutId id="2147484025" r:id="rId12"/>
    <p:sldLayoutId id="2147484026" r:id="rId13"/>
    <p:sldLayoutId id="2147484027" r:id="rId14"/>
    <p:sldLayoutId id="2147484028" r:id="rId15"/>
    <p:sldLayoutId id="2147484029" r:id="rId16"/>
    <p:sldLayoutId id="2147484030" r:id="rId17"/>
    <p:sldLayoutId id="2147484031" r:id="rId18"/>
    <p:sldLayoutId id="2147484032" r:id="rId19"/>
    <p:sldLayoutId id="2147484033" r:id="rId20"/>
    <p:sldLayoutId id="2147484034" r:id="rId21"/>
    <p:sldLayoutId id="2147484035" r:id="rId22"/>
    <p:sldLayoutId id="2147484036" r:id="rId23"/>
    <p:sldLayoutId id="2147484037" r:id="rId24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B1935E58-CE35-4C51-8D6F-3DDFA97479EB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FBA378E-09E9-4423-9054-6DEE3FDBCF61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83E8F94-ABC7-47E7-A394-F878B293013D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fld id="{25DEF4B9-514D-4E4C-9A72-716EB711F68C}" type="datetimeFigureOut">
              <a:rPr kumimoji="0" lang="zh-TW" altLang="en-US" smtClean="0">
                <a:solidFill>
                  <a:prstClr val="black">
                    <a:tint val="75000"/>
                  </a:prstClr>
                </a:solidFill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t>2020/10/30</a:t>
            </a:fld>
            <a:endParaRPr kumimoji="0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E1B07EB-AD9D-4E72-BFFB-37DCDF1C294B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C7230E7-0A59-45B8-BAD8-7AFE2580276D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fld id="{B46171ED-8A70-41BD-A3D6-12C0EBDE3C61}" type="slidenum">
              <a:rPr kumimoji="0" lang="zh-TW" altLang="en-US" smtClean="0">
                <a:solidFill>
                  <a:prstClr val="black">
                    <a:tint val="75000"/>
                  </a:prstClr>
                </a:solidFill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kumimoji="0"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846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9" r:id="rId1"/>
    <p:sldLayoutId id="2147484040" r:id="rId2"/>
    <p:sldLayoutId id="2147484041" r:id="rId3"/>
    <p:sldLayoutId id="2147484042" r:id="rId4"/>
    <p:sldLayoutId id="2147484043" r:id="rId5"/>
    <p:sldLayoutId id="2147484044" r:id="rId6"/>
    <p:sldLayoutId id="2147484045" r:id="rId7"/>
    <p:sldLayoutId id="2147484046" r:id="rId8"/>
    <p:sldLayoutId id="2147484047" r:id="rId9"/>
    <p:sldLayoutId id="2147484048" r:id="rId10"/>
    <p:sldLayoutId id="2147484049" r:id="rId11"/>
    <p:sldLayoutId id="2147484050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AD624D-62F9-452F-AF2C-5D6FBC0C7F10}" type="slidenum">
              <a:rPr kumimoji="1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88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2" r:id="rId1"/>
    <p:sldLayoutId id="2147484053" r:id="rId2"/>
    <p:sldLayoutId id="2147484054" r:id="rId3"/>
    <p:sldLayoutId id="2147484055" r:id="rId4"/>
    <p:sldLayoutId id="2147484056" r:id="rId5"/>
    <p:sldLayoutId id="2147484057" r:id="rId6"/>
    <p:sldLayoutId id="2147484058" r:id="rId7"/>
    <p:sldLayoutId id="2147484059" r:id="rId8"/>
    <p:sldLayoutId id="2147484060" r:id="rId9"/>
    <p:sldLayoutId id="2147484061" r:id="rId10"/>
    <p:sldLayoutId id="2147484062" r:id="rId11"/>
    <p:sldLayoutId id="214748406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028" name="文字版面配置區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smtClean="0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  <a:ea typeface="新細明體" pitchFamily="18" charset="-12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  <a:ea typeface="新細明體" pitchFamily="18" charset="-12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12" name="橢圓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 smtClean="0">
                <a:solidFill>
                  <a:srgbClr val="FFFFFF"/>
                </a:solidFill>
                <a:ea typeface="新細明體" pitchFamily="18" charset="-12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AD624D-62F9-452F-AF2C-5D6FBC0C7F1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4737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5" r:id="rId1"/>
    <p:sldLayoutId id="2147484066" r:id="rId2"/>
    <p:sldLayoutId id="2147484067" r:id="rId3"/>
    <p:sldLayoutId id="2147484068" r:id="rId4"/>
    <p:sldLayoutId id="2147484069" r:id="rId5"/>
    <p:sldLayoutId id="2147484070" r:id="rId6"/>
    <p:sldLayoutId id="2147484071" r:id="rId7"/>
    <p:sldLayoutId id="2147484072" r:id="rId8"/>
    <p:sldLayoutId id="2147484073" r:id="rId9"/>
    <p:sldLayoutId id="2147484074" r:id="rId10"/>
    <p:sldLayoutId id="2147484075" r:id="rId11"/>
    <p:sldLayoutId id="2147484076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  <a:ea typeface="新細明體" charset="-120"/>
        </a:defRPr>
      </a:lvl2pPr>
      <a:lvl3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  <a:ea typeface="新細明體" charset="-120"/>
        </a:defRPr>
      </a:lvl3pPr>
      <a:lvl4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  <a:ea typeface="新細明體" charset="-120"/>
        </a:defRPr>
      </a:lvl4pPr>
      <a:lvl5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  <a:ea typeface="新細明體" charset="-12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  <a:ea typeface="新細明體" charset="-12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  <a:ea typeface="新細明體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  <a:ea typeface="新細明體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  <a:ea typeface="新細明體" charset="-12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fontAlgn="base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fontAlgn="base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fontAlgn="base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AD624D-62F9-452F-AF2C-5D6FBC0C7F10}" type="slidenum">
              <a:rPr kumimoji="1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srgbClr val="073E87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000" b="0" i="0" u="none" strike="noStrike" kern="1200" cap="none" spc="0" normalizeH="0" baseline="0" noProof="0">
              <a:ln>
                <a:noFill/>
              </a:ln>
              <a:solidFill>
                <a:srgbClr val="073E87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383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8" r:id="rId1"/>
    <p:sldLayoutId id="2147484079" r:id="rId2"/>
    <p:sldLayoutId id="2147484080" r:id="rId3"/>
    <p:sldLayoutId id="2147484081" r:id="rId4"/>
    <p:sldLayoutId id="2147484082" r:id="rId5"/>
    <p:sldLayoutId id="2147484083" r:id="rId6"/>
    <p:sldLayoutId id="2147484084" r:id="rId7"/>
    <p:sldLayoutId id="2147484085" r:id="rId8"/>
    <p:sldLayoutId id="2147484086" r:id="rId9"/>
    <p:sldLayoutId id="2147484087" r:id="rId10"/>
    <p:sldLayoutId id="2147484088" r:id="rId11"/>
    <p:sldLayoutId id="214748408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028" name="文字版面配置區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smtClean="0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  <a:ea typeface="新細明體" pitchFamily="18" charset="-12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  <a:ea typeface="新細明體" pitchFamily="18" charset="-12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12" name="橢圓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 smtClean="0">
                <a:solidFill>
                  <a:srgbClr val="FFFFFF"/>
                </a:solidFill>
                <a:ea typeface="新細明體" pitchFamily="18" charset="-12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AD624D-62F9-452F-AF2C-5D6FBC0C7F10}" type="slidenum"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9311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1" r:id="rId1"/>
    <p:sldLayoutId id="2147484092" r:id="rId2"/>
    <p:sldLayoutId id="2147484093" r:id="rId3"/>
    <p:sldLayoutId id="2147484094" r:id="rId4"/>
    <p:sldLayoutId id="2147484095" r:id="rId5"/>
    <p:sldLayoutId id="2147484096" r:id="rId6"/>
    <p:sldLayoutId id="2147484097" r:id="rId7"/>
    <p:sldLayoutId id="2147484098" r:id="rId8"/>
    <p:sldLayoutId id="2147484099" r:id="rId9"/>
    <p:sldLayoutId id="2147484100" r:id="rId10"/>
    <p:sldLayoutId id="2147484101" r:id="rId11"/>
    <p:sldLayoutId id="2147484102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  <a:ea typeface="新細明體" charset="-120"/>
        </a:defRPr>
      </a:lvl2pPr>
      <a:lvl3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  <a:ea typeface="新細明體" charset="-120"/>
        </a:defRPr>
      </a:lvl3pPr>
      <a:lvl4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  <a:ea typeface="新細明體" charset="-120"/>
        </a:defRPr>
      </a:lvl4pPr>
      <a:lvl5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  <a:ea typeface="新細明體" charset="-12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  <a:ea typeface="新細明體" charset="-12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  <a:ea typeface="新細明體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  <a:ea typeface="新細明體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  <a:ea typeface="新細明體" charset="-12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fontAlgn="base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fontAlgn="base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fontAlgn="base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12.emf"/><Relationship Id="rId4" Type="http://schemas.openxmlformats.org/officeDocument/2006/relationships/image" Target="../media/image10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G"/><Relationship Id="rId3" Type="http://schemas.openxmlformats.org/officeDocument/2006/relationships/image" Target="../media/image36.JPG"/><Relationship Id="rId7" Type="http://schemas.openxmlformats.org/officeDocument/2006/relationships/image" Target="../media/image4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JPG"/><Relationship Id="rId11" Type="http://schemas.openxmlformats.org/officeDocument/2006/relationships/image" Target="../media/image44.JPG"/><Relationship Id="rId5" Type="http://schemas.openxmlformats.org/officeDocument/2006/relationships/image" Target="../media/image38.JPG"/><Relationship Id="rId10" Type="http://schemas.openxmlformats.org/officeDocument/2006/relationships/image" Target="../media/image43.JPG"/><Relationship Id="rId4" Type="http://schemas.openxmlformats.org/officeDocument/2006/relationships/image" Target="../media/image37.JPG"/><Relationship Id="rId9" Type="http://schemas.openxmlformats.org/officeDocument/2006/relationships/image" Target="../media/image42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46.JPG"/><Relationship Id="rId7" Type="http://schemas.openxmlformats.org/officeDocument/2006/relationships/image" Target="../media/image50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G"/><Relationship Id="rId5" Type="http://schemas.openxmlformats.org/officeDocument/2006/relationships/image" Target="../media/image48.JPG"/><Relationship Id="rId10" Type="http://schemas.openxmlformats.org/officeDocument/2006/relationships/image" Target="../media/image53.JPG"/><Relationship Id="rId4" Type="http://schemas.openxmlformats.org/officeDocument/2006/relationships/image" Target="../media/image47.JPG"/><Relationship Id="rId9" Type="http://schemas.openxmlformats.org/officeDocument/2006/relationships/image" Target="../media/image5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0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7" Type="http://schemas.openxmlformats.org/officeDocument/2006/relationships/image" Target="../media/image75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8">
            <a:extLst>
              <a:ext uri="{FF2B5EF4-FFF2-40B4-BE49-F238E27FC236}">
                <a16:creationId xmlns:a16="http://schemas.microsoft.com/office/drawing/2014/main" id="{D229C2EE-FD86-4E88-904F-C55A91C25662}"/>
              </a:ext>
            </a:extLst>
          </p:cNvPr>
          <p:cNvSpPr txBox="1"/>
          <p:nvPr/>
        </p:nvSpPr>
        <p:spPr>
          <a:xfrm>
            <a:off x="682397" y="3977500"/>
            <a:ext cx="29674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2800" b="1" dirty="0" smtClean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anose="020B0503020204020204" pitchFamily="34" charset="-122"/>
              </a:rPr>
              <a:t>報告</a:t>
            </a:r>
            <a:r>
              <a:rPr kumimoji="0" lang="zh-TW" altLang="en-US" sz="2800" b="1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anose="020B0503020204020204" pitchFamily="34" charset="-122"/>
              </a:rPr>
              <a:t>者 ： 顏宏元 </a:t>
            </a:r>
            <a:endParaRPr kumimoji="0" lang="zh-TW" altLang="en-US" sz="2800" b="1" dirty="0">
              <a:solidFill>
                <a:sysClr val="windowText" lastClr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anose="020B0503020204020204" pitchFamily="34" charset="-122"/>
            </a:endParaRPr>
          </a:p>
        </p:txBody>
      </p:sp>
      <p:sp>
        <p:nvSpPr>
          <p:cNvPr id="6" name="18">
            <a:extLst>
              <a:ext uri="{FF2B5EF4-FFF2-40B4-BE49-F238E27FC236}">
                <a16:creationId xmlns:a16="http://schemas.microsoft.com/office/drawing/2014/main" id="{A3EF4AF9-6B5B-47C1-A17A-ED99DE149F5D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7195" y="2012199"/>
            <a:ext cx="568863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/>
          <a:p>
            <a:pPr defTabSz="685800"/>
            <a:r>
              <a:rPr kumimoji="0" lang="zh-TW" altLang="en-US" sz="4800" b="1" dirty="0" smtClean="0">
                <a:solidFill>
                  <a:srgbClr val="9900FF"/>
                </a:solidFill>
                <a:latin typeface="+mn-ea"/>
                <a:ea typeface="+mn-ea"/>
                <a:cs typeface="宋体" pitchFamily="2" charset="-122"/>
              </a:rPr>
              <a:t> </a:t>
            </a:r>
            <a:r>
              <a:rPr kumimoji="0" lang="zh-TW" altLang="en-US" sz="4000" b="1" dirty="0" smtClean="0">
                <a:solidFill>
                  <a:srgbClr val="9900FF"/>
                </a:solidFill>
                <a:latin typeface="+mn-ea"/>
                <a:ea typeface="+mn-ea"/>
                <a:cs typeface="宋体" pitchFamily="2" charset="-122"/>
              </a:rPr>
              <a:t>大一新生親師座談會</a:t>
            </a:r>
            <a:endParaRPr kumimoji="0" lang="zh-TW" altLang="en-US" sz="4000" b="1" dirty="0">
              <a:solidFill>
                <a:srgbClr val="9900FF"/>
              </a:solidFill>
              <a:latin typeface="+mn-ea"/>
              <a:ea typeface="+mn-ea"/>
              <a:cs typeface="宋体" pitchFamily="2" charset="-122"/>
            </a:endParaRPr>
          </a:p>
        </p:txBody>
      </p:sp>
      <p:sp>
        <p:nvSpPr>
          <p:cNvPr id="8" name="PA_Line 21">
            <a:extLst>
              <a:ext uri="{FF2B5EF4-FFF2-40B4-BE49-F238E27FC236}">
                <a16:creationId xmlns:a16="http://schemas.microsoft.com/office/drawing/2014/main" id="{8F339D07-EA62-4147-8831-08FC34D93A36}"/>
              </a:ext>
            </a:extLst>
          </p:cNvPr>
          <p:cNvSpPr>
            <a:spLocks noChangeShapeType="1"/>
          </p:cNvSpPr>
          <p:nvPr>
            <p:custDataLst>
              <p:tags r:id="rId2"/>
            </p:custDataLst>
          </p:nvPr>
        </p:nvSpPr>
        <p:spPr bwMode="auto">
          <a:xfrm flipV="1">
            <a:off x="682397" y="2680475"/>
            <a:ext cx="3750213" cy="3022"/>
          </a:xfrm>
          <a:prstGeom prst="line">
            <a:avLst/>
          </a:prstGeom>
          <a:noFill/>
          <a:ln w="635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685800"/>
            <a:endParaRPr kumimoji="0" lang="zh-CN" altLang="en-US" sz="1350">
              <a:ln>
                <a:solidFill>
                  <a:prstClr val="black">
                    <a:lumMod val="60000"/>
                    <a:lumOff val="40000"/>
                  </a:prstClr>
                </a:solidFill>
              </a:ln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6CD4687A-88C8-4428-BAF5-99CDB3B9ED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397" y="620688"/>
            <a:ext cx="2572314" cy="466840"/>
          </a:xfrm>
          <a:prstGeom prst="rect">
            <a:avLst/>
          </a:prstGeom>
        </p:spPr>
      </p:pic>
      <p:sp>
        <p:nvSpPr>
          <p:cNvPr id="7" name="投影片編號版面配置區 1"/>
          <p:cNvSpPr txBox="1">
            <a:spLocks/>
          </p:cNvSpPr>
          <p:nvPr/>
        </p:nvSpPr>
        <p:spPr>
          <a:xfrm flipH="1">
            <a:off x="8788676" y="5726907"/>
            <a:ext cx="355324" cy="273844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685800"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1350" dirty="0">
                <a:solidFill>
                  <a:prstClr val="black"/>
                </a:solidFill>
                <a:latin typeface="Georgia" panose="02040502050405020303"/>
                <a:ea typeface="微軟正黑體" panose="020B0604030504040204" pitchFamily="34" charset="-120"/>
              </a:rPr>
              <a:t>1</a:t>
            </a:r>
            <a:endParaRPr kumimoji="0" lang="zh-TW" altLang="en-US" sz="1350" dirty="0">
              <a:solidFill>
                <a:prstClr val="black"/>
              </a:solidFill>
              <a:latin typeface="Georgia" panose="02040502050405020303"/>
              <a:ea typeface="微軟正黑體" panose="020B0604030504040204" pitchFamily="34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6521824" y="5635439"/>
            <a:ext cx="177949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15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2020</a:t>
            </a:r>
            <a:r>
              <a:rPr kumimoji="0" lang="zh-TW" altLang="en-US" sz="15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 </a:t>
            </a:r>
            <a:r>
              <a:rPr kumimoji="0" lang="en-US" altLang="zh-TW" sz="15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</a:t>
            </a:r>
            <a:r>
              <a:rPr kumimoji="0" lang="en-US" altLang="zh-TW" sz="15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kumimoji="0" lang="zh-TW" altLang="en-US" sz="15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 </a:t>
            </a:r>
            <a:r>
              <a:rPr kumimoji="0" lang="en-US" altLang="zh-TW" sz="15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29</a:t>
            </a:r>
            <a:r>
              <a:rPr kumimoji="0" lang="zh-TW" altLang="en-US" sz="15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endParaRPr kumimoji="0" lang="zh-TW" altLang="en-US" sz="15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95128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ChangeArrowheads="1"/>
          </p:cNvSpPr>
          <p:nvPr/>
        </p:nvSpPr>
        <p:spPr bwMode="auto">
          <a:xfrm>
            <a:off x="144463" y="188913"/>
            <a:ext cx="8243887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itchFamily="18" charset="0"/>
              <a:ea typeface="標楷體" pitchFamily="65" charset="-120"/>
              <a:cs typeface="+mn-cs"/>
            </a:endParaRPr>
          </a:p>
        </p:txBody>
      </p:sp>
      <p:sp>
        <p:nvSpPr>
          <p:cNvPr id="3075" name="Text Box 4"/>
          <p:cNvSpPr txBox="1">
            <a:spLocks noChangeArrowheads="1"/>
          </p:cNvSpPr>
          <p:nvPr/>
        </p:nvSpPr>
        <p:spPr bwMode="auto">
          <a:xfrm>
            <a:off x="1547664" y="239032"/>
            <a:ext cx="6419887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中央大學地球科學系</a:t>
            </a:r>
          </a:p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Department 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of Earth </a:t>
            </a:r>
            <a:r>
              <a:rPr kumimoji="1" lang="en-US" altLang="zh-TW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Sciences, 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NCU</a:t>
            </a:r>
          </a:p>
        </p:txBody>
      </p:sp>
      <p:pic>
        <p:nvPicPr>
          <p:cNvPr id="7" name="Picture 13" descr="http://dpl.csrsr.ncu.edu.tw/Image/research/imag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245" y="1412161"/>
            <a:ext cx="8763027" cy="4969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2411760" y="3501008"/>
            <a:ext cx="864096" cy="72008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Schoolbook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280709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313009" y="1123845"/>
            <a:ext cx="3935413" cy="1523057"/>
            <a:chOff x="323528" y="1301264"/>
            <a:chExt cx="3935413" cy="1351890"/>
          </a:xfrm>
        </p:grpSpPr>
        <p:sp>
          <p:nvSpPr>
            <p:cNvPr id="32" name="Text Box 134"/>
            <p:cNvSpPr txBox="1">
              <a:spLocks noChangeArrowheads="1"/>
            </p:cNvSpPr>
            <p:nvPr/>
          </p:nvSpPr>
          <p:spPr bwMode="auto">
            <a:xfrm>
              <a:off x="1515255" y="1301264"/>
              <a:ext cx="1627104" cy="336550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rial" charset="0"/>
                  <a:ea typeface="標楷體" pitchFamily="65" charset="-120"/>
                  <a:cs typeface="+mn-cs"/>
                </a:rPr>
                <a:t>顏宏元</a:t>
              </a:r>
              <a:endParaRPr kumimoji="0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新細明體" pitchFamily="18" charset="-120"/>
                <a:cs typeface="+mn-cs"/>
              </a:endParaRPr>
            </a:p>
          </p:txBody>
        </p:sp>
        <p:sp>
          <p:nvSpPr>
            <p:cNvPr id="33" name="Text Box 21"/>
            <p:cNvSpPr txBox="1">
              <a:spLocks noChangeArrowheads="1"/>
            </p:cNvSpPr>
            <p:nvPr/>
          </p:nvSpPr>
          <p:spPr bwMode="auto">
            <a:xfrm>
              <a:off x="1523678" y="1731888"/>
              <a:ext cx="2735263" cy="7376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28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標楷體" pitchFamily="65" charset="-120"/>
                  <a:cs typeface="+mn-cs"/>
                </a:rPr>
                <a:t>重力測勘學</a:t>
              </a:r>
            </a:p>
            <a:p>
              <a:pPr marL="0" marR="0" lvl="0" indent="0" algn="l" defTabSz="9128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標楷體" pitchFamily="65" charset="-120"/>
                  <a:cs typeface="+mn-cs"/>
                </a:rPr>
                <a:t>磁力測勘</a:t>
              </a:r>
              <a:r>
                <a:rPr kumimoji="0" lang="zh-TW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標楷體" pitchFamily="65" charset="-120"/>
                  <a:cs typeface="+mn-cs"/>
                </a:rPr>
                <a:t>學</a:t>
              </a:r>
              <a:endParaRPr kumimoji="0" lang="en-US" altLang="zh-TW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endParaRPr>
            </a:p>
            <a:p>
              <a:pPr marL="0" marR="0" lvl="0" indent="0" algn="l" defTabSz="9128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標楷體" pitchFamily="65" charset="-120"/>
                  <a:cs typeface="+mn-cs"/>
                </a:rPr>
                <a:t>地體構造物理</a:t>
              </a:r>
              <a:r>
                <a:rPr kumimoji="0" lang="zh-TW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標楷體" pitchFamily="65" charset="-120"/>
                  <a:cs typeface="+mn-cs"/>
                </a:rPr>
                <a:t>學</a:t>
              </a:r>
            </a:p>
          </p:txBody>
        </p:sp>
        <p:pic>
          <p:nvPicPr>
            <p:cNvPr id="34" name="Picture 2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23528" y="1355134"/>
              <a:ext cx="1200150" cy="12980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-99392"/>
            <a:ext cx="8553201" cy="914400"/>
          </a:xfrm>
        </p:spPr>
        <p:txBody>
          <a:bodyPr>
            <a:normAutofit/>
          </a:bodyPr>
          <a:lstStyle/>
          <a:p>
            <a:pPr algn="ctr" defTabSz="912813" fontAlgn="auto">
              <a:spcAft>
                <a:spcPts val="0"/>
              </a:spcAft>
              <a:defRPr/>
            </a:pPr>
            <a:r>
              <a:rPr lang="zh-TW" altLang="en-US" sz="4600" b="1" dirty="0" smtClean="0">
                <a:ea typeface="標楷體" pitchFamily="65" charset="-120"/>
              </a:rPr>
              <a:t>專業且有特色的師資 </a:t>
            </a:r>
            <a:r>
              <a:rPr lang="en-US" altLang="zh-TW" sz="4600" b="1" dirty="0" smtClean="0">
                <a:ea typeface="標楷體" pitchFamily="65" charset="-120"/>
              </a:rPr>
              <a:t>(</a:t>
            </a:r>
            <a:r>
              <a:rPr lang="zh-TW" altLang="en-US" sz="4600" b="1" dirty="0" smtClean="0">
                <a:ea typeface="標楷體" pitchFamily="65" charset="-120"/>
              </a:rPr>
              <a:t>專任老師</a:t>
            </a:r>
            <a:r>
              <a:rPr lang="en-US" altLang="zh-TW" sz="4600" b="1" dirty="0" smtClean="0">
                <a:ea typeface="標楷體" pitchFamily="65" charset="-120"/>
              </a:rPr>
              <a:t>)</a:t>
            </a:r>
            <a:endParaRPr lang="zh-TW" altLang="en-US" sz="4600" b="1" dirty="0" smtClean="0">
              <a:ea typeface="標楷體" pitchFamily="65" charset="-120"/>
            </a:endParaRPr>
          </a:p>
        </p:txBody>
      </p:sp>
      <p:grpSp>
        <p:nvGrpSpPr>
          <p:cNvPr id="4" name="群組 3"/>
          <p:cNvGrpSpPr/>
          <p:nvPr/>
        </p:nvGrpSpPr>
        <p:grpSpPr>
          <a:xfrm>
            <a:off x="3203848" y="1134982"/>
            <a:ext cx="3857625" cy="1443216"/>
            <a:chOff x="4716016" y="4085416"/>
            <a:chExt cx="3857625" cy="1176138"/>
          </a:xfrm>
        </p:grpSpPr>
        <p:grpSp>
          <p:nvGrpSpPr>
            <p:cNvPr id="30" name="群組 29"/>
            <p:cNvGrpSpPr/>
            <p:nvPr/>
          </p:nvGrpSpPr>
          <p:grpSpPr>
            <a:xfrm>
              <a:off x="5830655" y="4085416"/>
              <a:ext cx="2742986" cy="940311"/>
              <a:chOff x="1386499" y="2573174"/>
              <a:chExt cx="2742986" cy="940311"/>
            </a:xfrm>
          </p:grpSpPr>
          <p:sp>
            <p:nvSpPr>
              <p:cNvPr id="5218" name="Text Box 98"/>
              <p:cNvSpPr txBox="1">
                <a:spLocks noChangeArrowheads="1"/>
              </p:cNvSpPr>
              <p:nvPr/>
            </p:nvSpPr>
            <p:spPr bwMode="auto">
              <a:xfrm>
                <a:off x="1386499" y="2573174"/>
                <a:ext cx="1620624" cy="275902"/>
              </a:xfrm>
              <a:prstGeom prst="rect">
                <a:avLst/>
              </a:prstGeom>
              <a:solidFill>
                <a:srgbClr val="0000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1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標楷體" panose="03000509000000000000" pitchFamily="65" charset="-120"/>
                    <a:ea typeface="標楷體" panose="03000509000000000000" pitchFamily="65" charset="-120"/>
                    <a:cs typeface="+mn-cs"/>
                  </a:rPr>
                  <a:t>許樹坤（院長）</a:t>
                </a:r>
                <a:endParaRPr kumimoji="0" lang="en-US" altLang="zh-TW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endParaRPr>
              </a:p>
            </p:txBody>
          </p:sp>
          <p:sp>
            <p:nvSpPr>
              <p:cNvPr id="22537" name="Text Box 113"/>
              <p:cNvSpPr txBox="1">
                <a:spLocks noChangeArrowheads="1"/>
              </p:cNvSpPr>
              <p:nvPr/>
            </p:nvSpPr>
            <p:spPr bwMode="auto">
              <a:xfrm>
                <a:off x="1394222" y="2932460"/>
                <a:ext cx="2735263" cy="5810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l" defTabSz="912813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標楷體" pitchFamily="65" charset="-120"/>
                    <a:cs typeface="+mn-cs"/>
                  </a:rPr>
                  <a:t>地球物理學</a:t>
                </a:r>
              </a:p>
              <a:p>
                <a:pPr marL="0" marR="0" lvl="0" indent="0" algn="l" defTabSz="912813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標楷體" pitchFamily="65" charset="-120"/>
                    <a:cs typeface="+mn-cs"/>
                  </a:rPr>
                  <a:t>海洋科學</a:t>
                </a:r>
              </a:p>
            </p:txBody>
          </p:sp>
        </p:grpSp>
        <p:pic>
          <p:nvPicPr>
            <p:cNvPr id="22544" name="Picture 12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16016" y="4161000"/>
              <a:ext cx="1116013" cy="1100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群組 4"/>
          <p:cNvGrpSpPr/>
          <p:nvPr/>
        </p:nvGrpSpPr>
        <p:grpSpPr>
          <a:xfrm>
            <a:off x="3275856" y="3081451"/>
            <a:ext cx="3951265" cy="1486524"/>
            <a:chOff x="323528" y="4867866"/>
            <a:chExt cx="3951265" cy="1148357"/>
          </a:xfrm>
        </p:grpSpPr>
        <p:grpSp>
          <p:nvGrpSpPr>
            <p:cNvPr id="31" name="群組 30"/>
            <p:cNvGrpSpPr/>
            <p:nvPr/>
          </p:nvGrpSpPr>
          <p:grpSpPr>
            <a:xfrm>
              <a:off x="1451821" y="4867866"/>
              <a:ext cx="2822972" cy="974238"/>
              <a:chOff x="1342432" y="5227361"/>
              <a:chExt cx="2822972" cy="974238"/>
            </a:xfrm>
          </p:grpSpPr>
          <p:sp>
            <p:nvSpPr>
              <p:cNvPr id="29740" name="Rectangle 44"/>
              <p:cNvSpPr>
                <a:spLocks noChangeArrowheads="1"/>
              </p:cNvSpPr>
              <p:nvPr/>
            </p:nvSpPr>
            <p:spPr bwMode="auto">
              <a:xfrm>
                <a:off x="1342432" y="5227361"/>
                <a:ext cx="1508783" cy="261537"/>
              </a:xfrm>
              <a:prstGeom prst="rect">
                <a:avLst/>
              </a:prstGeom>
              <a:solidFill>
                <a:srgbClr val="0000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1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標楷體" pitchFamily="65" charset="-120"/>
                    <a:cs typeface="+mn-cs"/>
                  </a:rPr>
                  <a:t>陳浩維</a:t>
                </a:r>
                <a:endParaRPr kumimoji="0" lang="en-US" altLang="zh-TW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rial" charset="0"/>
                  <a:ea typeface="新細明體" pitchFamily="18" charset="-120"/>
                  <a:cs typeface="+mn-cs"/>
                </a:endParaRPr>
              </a:p>
            </p:txBody>
          </p:sp>
          <p:sp>
            <p:nvSpPr>
              <p:cNvPr id="22540" name="Text Box 116"/>
              <p:cNvSpPr txBox="1">
                <a:spLocks noChangeArrowheads="1"/>
              </p:cNvSpPr>
              <p:nvPr/>
            </p:nvSpPr>
            <p:spPr bwMode="auto">
              <a:xfrm>
                <a:off x="1430141" y="5620574"/>
                <a:ext cx="2735263" cy="5810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l" defTabSz="912813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標楷體" pitchFamily="65" charset="-120"/>
                    <a:cs typeface="+mn-cs"/>
                  </a:rPr>
                  <a:t>計算地震學</a:t>
                </a:r>
              </a:p>
              <a:p>
                <a:pPr marL="0" marR="0" lvl="0" indent="0" algn="l" defTabSz="912813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標楷體" pitchFamily="65" charset="-120"/>
                    <a:cs typeface="+mn-cs"/>
                  </a:rPr>
                  <a:t>波動理論研究</a:t>
                </a:r>
              </a:p>
            </p:txBody>
          </p:sp>
        </p:grpSp>
        <p:pic>
          <p:nvPicPr>
            <p:cNvPr id="22547" name="Picture 12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23528" y="4934946"/>
              <a:ext cx="1136591" cy="1081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7" name="群組 26"/>
          <p:cNvGrpSpPr/>
          <p:nvPr/>
        </p:nvGrpSpPr>
        <p:grpSpPr>
          <a:xfrm>
            <a:off x="5996999" y="1135472"/>
            <a:ext cx="3903593" cy="1467639"/>
            <a:chOff x="323850" y="1422384"/>
            <a:chExt cx="3903593" cy="1301040"/>
          </a:xfrm>
        </p:grpSpPr>
        <p:sp>
          <p:nvSpPr>
            <p:cNvPr id="5245" name="Text Box 125"/>
            <p:cNvSpPr txBox="1">
              <a:spLocks noChangeArrowheads="1"/>
            </p:cNvSpPr>
            <p:nvPr/>
          </p:nvSpPr>
          <p:spPr bwMode="auto">
            <a:xfrm>
              <a:off x="1461050" y="1422384"/>
              <a:ext cx="1374673" cy="300123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rial" charset="0"/>
                  <a:ea typeface="標楷體" pitchFamily="65" charset="-120"/>
                  <a:cs typeface="+mn-cs"/>
                </a:rPr>
                <a:t>陳建志</a:t>
              </a:r>
              <a:endParaRPr kumimoji="0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新細明體" pitchFamily="18" charset="-120"/>
                <a:cs typeface="+mn-cs"/>
              </a:endParaRPr>
            </a:p>
          </p:txBody>
        </p:sp>
        <p:sp>
          <p:nvSpPr>
            <p:cNvPr id="22543" name="Text Box 120"/>
            <p:cNvSpPr txBox="1">
              <a:spLocks noChangeArrowheads="1"/>
            </p:cNvSpPr>
            <p:nvPr/>
          </p:nvSpPr>
          <p:spPr bwMode="auto">
            <a:xfrm>
              <a:off x="1492180" y="1758934"/>
              <a:ext cx="2735263" cy="581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28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標楷體" pitchFamily="65" charset="-120"/>
                  <a:cs typeface="+mn-cs"/>
                </a:rPr>
                <a:t>非線性物理</a:t>
              </a:r>
            </a:p>
            <a:p>
              <a:pPr marL="0" marR="0" lvl="0" indent="0" algn="l" defTabSz="9128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標楷體" pitchFamily="65" charset="-120"/>
                  <a:cs typeface="+mn-cs"/>
                </a:rPr>
                <a:t>地電測勘學</a:t>
              </a:r>
            </a:p>
          </p:txBody>
        </p:sp>
        <p:pic>
          <p:nvPicPr>
            <p:cNvPr id="22548" name="Picture 12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23850" y="1494630"/>
              <a:ext cx="1122362" cy="12287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9" name="群組 28"/>
          <p:cNvGrpSpPr/>
          <p:nvPr/>
        </p:nvGrpSpPr>
        <p:grpSpPr>
          <a:xfrm>
            <a:off x="323528" y="3079044"/>
            <a:ext cx="3940746" cy="1480761"/>
            <a:chOff x="4788024" y="4085266"/>
            <a:chExt cx="3940746" cy="1203339"/>
          </a:xfrm>
        </p:grpSpPr>
        <p:sp>
          <p:nvSpPr>
            <p:cNvPr id="5219" name="Text Box 99"/>
            <p:cNvSpPr txBox="1">
              <a:spLocks noChangeArrowheads="1"/>
            </p:cNvSpPr>
            <p:nvPr/>
          </p:nvSpPr>
          <p:spPr bwMode="auto">
            <a:xfrm>
              <a:off x="5970829" y="4085266"/>
              <a:ext cx="1625507" cy="336550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rial" charset="0"/>
                  <a:ea typeface="標楷體" pitchFamily="65" charset="-120"/>
                  <a:cs typeface="+mn-cs"/>
                </a:rPr>
                <a:t>馬國鳳</a:t>
              </a:r>
              <a:endParaRPr kumimoji="0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標楷體" pitchFamily="65" charset="-120"/>
                <a:cs typeface="+mn-cs"/>
              </a:endParaRPr>
            </a:p>
          </p:txBody>
        </p:sp>
        <p:sp>
          <p:nvSpPr>
            <p:cNvPr id="22541" name="Text Box 118"/>
            <p:cNvSpPr txBox="1">
              <a:spLocks noChangeArrowheads="1"/>
            </p:cNvSpPr>
            <p:nvPr/>
          </p:nvSpPr>
          <p:spPr bwMode="auto">
            <a:xfrm>
              <a:off x="5993507" y="4401515"/>
              <a:ext cx="2735263" cy="581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28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標楷體" pitchFamily="65" charset="-120"/>
                  <a:cs typeface="+mn-cs"/>
                </a:rPr>
                <a:t>地震學</a:t>
              </a:r>
            </a:p>
            <a:p>
              <a:pPr marL="0" marR="0" lvl="0" indent="0" algn="l" defTabSz="9128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標楷體" pitchFamily="65" charset="-120"/>
                  <a:cs typeface="+mn-cs"/>
                </a:rPr>
                <a:t>震源力學</a:t>
              </a:r>
            </a:p>
          </p:txBody>
        </p:sp>
        <p:pic>
          <p:nvPicPr>
            <p:cNvPr id="22549" name="Picture 127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88024" y="4114900"/>
              <a:ext cx="1181208" cy="11737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5" name="群組 34"/>
          <p:cNvGrpSpPr/>
          <p:nvPr/>
        </p:nvGrpSpPr>
        <p:grpSpPr>
          <a:xfrm>
            <a:off x="323528" y="5058820"/>
            <a:ext cx="3940745" cy="1489990"/>
            <a:chOff x="250826" y="2057822"/>
            <a:chExt cx="3940745" cy="1316972"/>
          </a:xfrm>
        </p:grpSpPr>
        <p:sp>
          <p:nvSpPr>
            <p:cNvPr id="36" name="Text Box 153"/>
            <p:cNvSpPr txBox="1">
              <a:spLocks noChangeArrowheads="1"/>
            </p:cNvSpPr>
            <p:nvPr/>
          </p:nvSpPr>
          <p:spPr bwMode="auto">
            <a:xfrm>
              <a:off x="1433193" y="2057822"/>
              <a:ext cx="1625945" cy="299241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rial" charset="0"/>
                  <a:ea typeface="標楷體" pitchFamily="65" charset="-120"/>
                  <a:cs typeface="+mn-cs"/>
                </a:rPr>
                <a:t>柯士達</a:t>
              </a:r>
              <a:endParaRPr kumimoji="0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新細明體" pitchFamily="18" charset="-120"/>
                <a:cs typeface="+mn-cs"/>
              </a:endParaRPr>
            </a:p>
          </p:txBody>
        </p:sp>
        <p:sp>
          <p:nvSpPr>
            <p:cNvPr id="37" name="Text Box 25"/>
            <p:cNvSpPr txBox="1">
              <a:spLocks noChangeArrowheads="1"/>
            </p:cNvSpPr>
            <p:nvPr/>
          </p:nvSpPr>
          <p:spPr bwMode="auto">
            <a:xfrm>
              <a:off x="1456309" y="2425998"/>
              <a:ext cx="2735262" cy="581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28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標楷體" pitchFamily="65" charset="-120"/>
                  <a:cs typeface="+mn-cs"/>
                </a:rPr>
                <a:t>火山地震</a:t>
              </a:r>
            </a:p>
            <a:p>
              <a:pPr marL="0" marR="0" lvl="0" indent="0" algn="l" defTabSz="9128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標楷體" pitchFamily="65" charset="-120"/>
                  <a:cs typeface="+mn-cs"/>
                </a:rPr>
                <a:t>時序分析</a:t>
              </a:r>
            </a:p>
          </p:txBody>
        </p:sp>
        <p:pic>
          <p:nvPicPr>
            <p:cNvPr id="38" name="Picture 3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50826" y="2112449"/>
              <a:ext cx="1181208" cy="12623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9" name="群組 38"/>
          <p:cNvGrpSpPr/>
          <p:nvPr/>
        </p:nvGrpSpPr>
        <p:grpSpPr>
          <a:xfrm>
            <a:off x="5992343" y="3068960"/>
            <a:ext cx="3836241" cy="1469359"/>
            <a:chOff x="4799692" y="3657608"/>
            <a:chExt cx="3836241" cy="1469359"/>
          </a:xfrm>
        </p:grpSpPr>
        <p:sp>
          <p:nvSpPr>
            <p:cNvPr id="40" name="Rectangle 27"/>
            <p:cNvSpPr>
              <a:spLocks noChangeArrowheads="1"/>
            </p:cNvSpPr>
            <p:nvPr/>
          </p:nvSpPr>
          <p:spPr bwMode="auto">
            <a:xfrm>
              <a:off x="5900648" y="3657608"/>
              <a:ext cx="1415573" cy="336550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rial" charset="0"/>
                  <a:ea typeface="標楷體" pitchFamily="65" charset="-120"/>
                  <a:cs typeface="+mn-cs"/>
                </a:rPr>
                <a:t>林靜怡</a:t>
              </a:r>
              <a:endParaRPr kumimoji="0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新細明體" pitchFamily="18" charset="-120"/>
                <a:cs typeface="+mn-cs"/>
              </a:endParaRPr>
            </a:p>
          </p:txBody>
        </p:sp>
        <p:grpSp>
          <p:nvGrpSpPr>
            <p:cNvPr id="41" name="群組 40"/>
            <p:cNvGrpSpPr/>
            <p:nvPr/>
          </p:nvGrpSpPr>
          <p:grpSpPr>
            <a:xfrm>
              <a:off x="4799692" y="3740722"/>
              <a:ext cx="3836241" cy="1386245"/>
              <a:chOff x="262493" y="5340228"/>
              <a:chExt cx="3836241" cy="1386245"/>
            </a:xfrm>
          </p:grpSpPr>
          <p:sp>
            <p:nvSpPr>
              <p:cNvPr id="42" name="Text Box 26"/>
              <p:cNvSpPr txBox="1">
                <a:spLocks noChangeArrowheads="1"/>
              </p:cNvSpPr>
              <p:nvPr/>
            </p:nvSpPr>
            <p:spPr bwMode="auto">
              <a:xfrm>
                <a:off x="1363472" y="5673659"/>
                <a:ext cx="2735262" cy="5810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l" defTabSz="912813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標楷體" pitchFamily="65" charset="-120"/>
                    <a:cs typeface="+mn-cs"/>
                  </a:rPr>
                  <a:t>海洋地震與構造</a:t>
                </a:r>
              </a:p>
              <a:p>
                <a:pPr marL="0" marR="0" lvl="0" indent="0" algn="l" defTabSz="912813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標楷體" pitchFamily="65" charset="-120"/>
                    <a:cs typeface="+mn-cs"/>
                  </a:rPr>
                  <a:t>地震層析理論</a:t>
                </a:r>
              </a:p>
            </p:txBody>
          </p:sp>
          <p:pic>
            <p:nvPicPr>
              <p:cNvPr id="43" name="Picture 33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262493" y="5340228"/>
                <a:ext cx="1136096" cy="1386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44" name="群組 43"/>
          <p:cNvGrpSpPr/>
          <p:nvPr/>
        </p:nvGrpSpPr>
        <p:grpSpPr>
          <a:xfrm>
            <a:off x="3285558" y="5054476"/>
            <a:ext cx="4033661" cy="1536349"/>
            <a:chOff x="4673777" y="5367338"/>
            <a:chExt cx="4033661" cy="1536349"/>
          </a:xfrm>
        </p:grpSpPr>
        <p:sp>
          <p:nvSpPr>
            <p:cNvPr id="45" name="Text Box 151"/>
            <p:cNvSpPr txBox="1">
              <a:spLocks noChangeArrowheads="1"/>
            </p:cNvSpPr>
            <p:nvPr/>
          </p:nvSpPr>
          <p:spPr bwMode="auto">
            <a:xfrm>
              <a:off x="5919788" y="5367338"/>
              <a:ext cx="1381363" cy="336550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rial" charset="0"/>
                  <a:ea typeface="標楷體" pitchFamily="65" charset="-120"/>
                  <a:cs typeface="+mn-cs"/>
                </a:rPr>
                <a:t>郭陳</a:t>
              </a:r>
              <a:r>
                <a:rPr kumimoji="0" lang="zh-TW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rial" charset="0"/>
                  <a:ea typeface="標楷體" pitchFamily="65" charset="-120"/>
                  <a:cs typeface="+mn-cs"/>
                </a:rPr>
                <a:t>澔</a:t>
              </a:r>
              <a:endParaRPr kumimoji="0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新細明體" pitchFamily="18" charset="-120"/>
                <a:cs typeface="+mn-cs"/>
              </a:endParaRPr>
            </a:p>
          </p:txBody>
        </p:sp>
        <p:sp>
          <p:nvSpPr>
            <p:cNvPr id="46" name="Text Box 24"/>
            <p:cNvSpPr txBox="1">
              <a:spLocks noChangeArrowheads="1"/>
            </p:cNvSpPr>
            <p:nvPr/>
          </p:nvSpPr>
          <p:spPr bwMode="auto">
            <a:xfrm>
              <a:off x="5972175" y="5734050"/>
              <a:ext cx="2735263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28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地震學</a:t>
              </a:r>
              <a:endParaRPr kumimoji="0" lang="en-US" altLang="zh-TW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endParaRPr>
            </a:p>
            <a:p>
              <a:pPr marL="0" marR="0" lvl="0" indent="0" algn="l" defTabSz="9128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構造地震學</a:t>
              </a:r>
              <a:endParaRPr kumimoji="0" lang="en-US" altLang="zh-TW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endParaRPr>
            </a:p>
            <a:p>
              <a:pPr marL="0" marR="0" lvl="0" indent="0" algn="l" defTabSz="9128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地</a:t>
              </a:r>
              <a:r>
                <a:rPr kumimoji="0" lang="zh-TW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體動力學</a:t>
              </a:r>
            </a:p>
          </p:txBody>
        </p:sp>
        <p:pic>
          <p:nvPicPr>
            <p:cNvPr id="47" name="Picture 2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673777" y="5373688"/>
              <a:ext cx="1233133" cy="1529999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</p:spPr>
        </p:pic>
      </p:grpSp>
      <p:grpSp>
        <p:nvGrpSpPr>
          <p:cNvPr id="51" name="群組 50"/>
          <p:cNvGrpSpPr/>
          <p:nvPr/>
        </p:nvGrpSpPr>
        <p:grpSpPr>
          <a:xfrm>
            <a:off x="5997277" y="5157192"/>
            <a:ext cx="3543275" cy="1440160"/>
            <a:chOff x="269000" y="1988840"/>
            <a:chExt cx="3543275" cy="1440160"/>
          </a:xfrm>
        </p:grpSpPr>
        <p:pic>
          <p:nvPicPr>
            <p:cNvPr id="52" name="Picture 2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21518" y="2069960"/>
              <a:ext cx="1098912" cy="13521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3" name="群組 52"/>
            <p:cNvGrpSpPr/>
            <p:nvPr/>
          </p:nvGrpSpPr>
          <p:grpSpPr>
            <a:xfrm>
              <a:off x="1508642" y="1994427"/>
              <a:ext cx="2303633" cy="1427651"/>
              <a:chOff x="5967434" y="5225675"/>
              <a:chExt cx="2303633" cy="1427651"/>
            </a:xfrm>
          </p:grpSpPr>
          <p:sp>
            <p:nvSpPr>
              <p:cNvPr id="55" name="Text Box 115"/>
              <p:cNvSpPr txBox="1">
                <a:spLocks noChangeArrowheads="1"/>
              </p:cNvSpPr>
              <p:nvPr/>
            </p:nvSpPr>
            <p:spPr bwMode="auto">
              <a:xfrm>
                <a:off x="5972515" y="5576108"/>
                <a:ext cx="2298552" cy="10772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2813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標楷體" pitchFamily="65" charset="-120"/>
                    <a:cs typeface="+mn-cs"/>
                  </a:rPr>
                  <a:t>地質</a:t>
                </a:r>
                <a:r>
                  <a:rPr kumimoji="0" lang="zh-TW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標楷體" pitchFamily="65" charset="-120"/>
                    <a:cs typeface="+mn-cs"/>
                  </a:rPr>
                  <a:t>工程</a:t>
                </a:r>
                <a:endParaRPr kumimoji="0" lang="en-US" altLang="zh-TW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標楷體" pitchFamily="65" charset="-120"/>
                  <a:cs typeface="+mn-cs"/>
                </a:endParaRPr>
              </a:p>
              <a:p>
                <a:pPr marL="0" marR="0" lvl="0" indent="0" algn="l" defTabSz="912813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標楷體" pitchFamily="65" charset="-120"/>
                    <a:cs typeface="+mn-cs"/>
                  </a:rPr>
                  <a:t>透</a:t>
                </a:r>
                <a:r>
                  <a:rPr kumimoji="0" lang="zh-TW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標楷體" pitchFamily="65" charset="-120"/>
                    <a:cs typeface="+mn-cs"/>
                  </a:rPr>
                  <a:t>地</a:t>
                </a:r>
                <a:r>
                  <a:rPr kumimoji="0" lang="zh-TW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標楷體" pitchFamily="65" charset="-120"/>
                    <a:cs typeface="+mn-cs"/>
                  </a:rPr>
                  <a:t>雷達</a:t>
                </a:r>
                <a:endParaRPr kumimoji="0" lang="en-US" altLang="zh-TW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標楷體" pitchFamily="65" charset="-120"/>
                  <a:cs typeface="+mn-cs"/>
                </a:endParaRPr>
              </a:p>
              <a:p>
                <a:pPr marL="0" marR="0" lvl="0" indent="0" algn="l" defTabSz="912813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標楷體" pitchFamily="65" charset="-120"/>
                    <a:cs typeface="+mn-cs"/>
                  </a:rPr>
                  <a:t>水文地質</a:t>
                </a:r>
                <a:endParaRPr kumimoji="0" lang="en-US" altLang="zh-TW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標楷體" pitchFamily="65" charset="-120"/>
                  <a:cs typeface="+mn-cs"/>
                </a:endParaRPr>
              </a:p>
              <a:p>
                <a:pPr marL="0" marR="0" lvl="0" indent="0" algn="l" defTabSz="912813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標楷體" pitchFamily="65" charset="-120"/>
                    <a:cs typeface="+mn-cs"/>
                  </a:rPr>
                  <a:t>電磁</a:t>
                </a:r>
                <a:r>
                  <a:rPr kumimoji="0" lang="zh-TW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標楷體" pitchFamily="65" charset="-120"/>
                    <a:cs typeface="+mn-cs"/>
                  </a:rPr>
                  <a:t>地球物理探勘</a:t>
                </a:r>
              </a:p>
            </p:txBody>
          </p:sp>
          <p:sp>
            <p:nvSpPr>
              <p:cNvPr id="56" name="Text Box 151"/>
              <p:cNvSpPr txBox="1">
                <a:spLocks noChangeArrowheads="1"/>
              </p:cNvSpPr>
              <p:nvPr/>
            </p:nvSpPr>
            <p:spPr bwMode="auto">
              <a:xfrm>
                <a:off x="5967434" y="5225675"/>
                <a:ext cx="1561572" cy="338554"/>
              </a:xfrm>
              <a:prstGeom prst="rect">
                <a:avLst/>
              </a:prstGeom>
              <a:solidFill>
                <a:srgbClr val="0000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1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標楷體" pitchFamily="65" charset="-120"/>
                    <a:cs typeface="+mn-cs"/>
                  </a:rPr>
                  <a:t>張竝瑜</a:t>
                </a:r>
                <a:endParaRPr kumimoji="0" lang="en-US" altLang="zh-TW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rial" charset="0"/>
                  <a:ea typeface="新細明體" pitchFamily="18" charset="-120"/>
                  <a:cs typeface="+mn-cs"/>
                </a:endParaRPr>
              </a:p>
            </p:txBody>
          </p:sp>
        </p:grpSp>
        <p:sp>
          <p:nvSpPr>
            <p:cNvPr id="54" name="矩形 53"/>
            <p:cNvSpPr/>
            <p:nvPr/>
          </p:nvSpPr>
          <p:spPr>
            <a:xfrm>
              <a:off x="269000" y="1988840"/>
              <a:ext cx="1224136" cy="1440160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1800" b="0" i="0" u="none" strike="noStrike" kern="1200" cap="none" spc="0" normalizeH="0" baseline="0" noProof="0" dirty="0">
                <a:ln>
                  <a:noFill/>
                </a:ln>
                <a:noFill/>
                <a:effectLst/>
                <a:uLnTx/>
                <a:uFillTx/>
                <a:latin typeface="Century Schoolbook"/>
                <a:ea typeface="新細明體" panose="02020500000000000000" pitchFamily="18" charset="-120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9244236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4" name="Text Box 144"/>
          <p:cNvSpPr txBox="1">
            <a:spLocks noChangeArrowheads="1"/>
          </p:cNvSpPr>
          <p:nvPr/>
        </p:nvSpPr>
        <p:spPr bwMode="auto">
          <a:xfrm>
            <a:off x="4488389" y="4729724"/>
            <a:ext cx="1439950" cy="336550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標楷體" pitchFamily="65" charset="-120"/>
                <a:cs typeface="+mn-cs"/>
              </a:rPr>
              <a:t>詹忠翰</a:t>
            </a:r>
            <a:endParaRPr kumimoji="0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23560" name="Text Box 22"/>
          <p:cNvSpPr txBox="1">
            <a:spLocks noChangeArrowheads="1"/>
          </p:cNvSpPr>
          <p:nvPr/>
        </p:nvSpPr>
        <p:spPr bwMode="auto">
          <a:xfrm>
            <a:off x="4496412" y="5036589"/>
            <a:ext cx="160061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地震學</a:t>
            </a:r>
            <a:endParaRPr kumimoji="0" lang="en-US" altLang="zh-TW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標楷體" pitchFamily="65" charset="-120"/>
              <a:cs typeface="+mn-cs"/>
            </a:endParaRPr>
          </a:p>
          <a:p>
            <a:pPr marL="0" marR="0" lvl="0" indent="0" algn="l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工程地震學</a:t>
            </a:r>
            <a:endParaRPr kumimoji="0" lang="zh-TW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標楷體" pitchFamily="65" charset="-120"/>
              <a:cs typeface="+mn-cs"/>
            </a:endParaRPr>
          </a:p>
        </p:txBody>
      </p:sp>
      <p:grpSp>
        <p:nvGrpSpPr>
          <p:cNvPr id="26" name="群組 25"/>
          <p:cNvGrpSpPr/>
          <p:nvPr/>
        </p:nvGrpSpPr>
        <p:grpSpPr>
          <a:xfrm>
            <a:off x="4497898" y="864392"/>
            <a:ext cx="1486245" cy="960403"/>
            <a:chOff x="5935888" y="1150225"/>
            <a:chExt cx="2750213" cy="960403"/>
          </a:xfrm>
        </p:grpSpPr>
        <p:sp>
          <p:nvSpPr>
            <p:cNvPr id="5269" name="Text Box 149"/>
            <p:cNvSpPr txBox="1">
              <a:spLocks noChangeArrowheads="1"/>
            </p:cNvSpPr>
            <p:nvPr/>
          </p:nvSpPr>
          <p:spPr bwMode="auto">
            <a:xfrm>
              <a:off x="5935888" y="1150225"/>
              <a:ext cx="2646949" cy="336550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陳伯飛</a:t>
              </a:r>
              <a:endParaRPr kumimoji="0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新細明體" pitchFamily="18" charset="-120"/>
                <a:cs typeface="+mn-cs"/>
              </a:endParaRPr>
            </a:p>
          </p:txBody>
        </p:sp>
        <p:sp>
          <p:nvSpPr>
            <p:cNvPr id="23561" name="Text Box 23"/>
            <p:cNvSpPr txBox="1">
              <a:spLocks noChangeArrowheads="1"/>
            </p:cNvSpPr>
            <p:nvPr/>
          </p:nvSpPr>
          <p:spPr bwMode="auto">
            <a:xfrm>
              <a:off x="5950839" y="1529603"/>
              <a:ext cx="2735262" cy="581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28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標楷體" pitchFamily="65" charset="-120"/>
                  <a:cs typeface="+mn-cs"/>
                </a:rPr>
                <a:t>地球物理學</a:t>
              </a:r>
            </a:p>
            <a:p>
              <a:pPr marL="0" marR="0" lvl="0" indent="0" algn="l" defTabSz="9128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標楷體" pitchFamily="65" charset="-120"/>
                  <a:cs typeface="+mn-cs"/>
                </a:rPr>
                <a:t>地震學</a:t>
              </a:r>
            </a:p>
          </p:txBody>
        </p:sp>
      </p:grpSp>
      <p:grpSp>
        <p:nvGrpSpPr>
          <p:cNvPr id="27" name="群組 26"/>
          <p:cNvGrpSpPr/>
          <p:nvPr/>
        </p:nvGrpSpPr>
        <p:grpSpPr>
          <a:xfrm>
            <a:off x="7244060" y="898922"/>
            <a:ext cx="1490114" cy="1191359"/>
            <a:chOff x="5794331" y="2979402"/>
            <a:chExt cx="2776136" cy="1191359"/>
          </a:xfrm>
        </p:grpSpPr>
        <p:sp>
          <p:nvSpPr>
            <p:cNvPr id="5271" name="Text Box 151"/>
            <p:cNvSpPr txBox="1">
              <a:spLocks noChangeArrowheads="1"/>
            </p:cNvSpPr>
            <p:nvPr/>
          </p:nvSpPr>
          <p:spPr bwMode="auto">
            <a:xfrm>
              <a:off x="5794331" y="2979402"/>
              <a:ext cx="2534452" cy="336550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rial" charset="0"/>
                  <a:ea typeface="標楷體" pitchFamily="65" charset="-120"/>
                  <a:cs typeface="+mn-cs"/>
                </a:rPr>
                <a:t>張午</a:t>
              </a:r>
              <a:r>
                <a:rPr kumimoji="0" lang="zh-TW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rial" charset="0"/>
                  <a:ea typeface="標楷體" pitchFamily="65" charset="-120"/>
                  <a:cs typeface="+mn-cs"/>
                </a:rPr>
                <a:t>龍</a:t>
              </a:r>
              <a:endParaRPr kumimoji="0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新細明體" pitchFamily="18" charset="-120"/>
                <a:cs typeface="+mn-cs"/>
              </a:endParaRPr>
            </a:p>
          </p:txBody>
        </p:sp>
        <p:sp>
          <p:nvSpPr>
            <p:cNvPr id="23562" name="Text Box 24"/>
            <p:cNvSpPr txBox="1">
              <a:spLocks noChangeArrowheads="1"/>
            </p:cNvSpPr>
            <p:nvPr/>
          </p:nvSpPr>
          <p:spPr bwMode="auto">
            <a:xfrm>
              <a:off x="5835205" y="3339764"/>
              <a:ext cx="2735262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28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標楷體" pitchFamily="65" charset="-120"/>
                  <a:cs typeface="+mn-cs"/>
                </a:rPr>
                <a:t>地殼</a:t>
              </a:r>
              <a:r>
                <a:rPr kumimoji="0" lang="zh-TW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標楷體" pitchFamily="65" charset="-120"/>
                  <a:cs typeface="+mn-cs"/>
                </a:rPr>
                <a:t>變動</a:t>
              </a:r>
              <a:endParaRPr kumimoji="0" lang="en-US" altLang="zh-TW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endParaRPr>
            </a:p>
            <a:p>
              <a:pPr marL="0" marR="0" lvl="0" indent="0" algn="l" defTabSz="9128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標楷體" pitchFamily="65" charset="-120"/>
                  <a:cs typeface="+mn-cs"/>
                </a:rPr>
                <a:t>活動</a:t>
              </a:r>
              <a:r>
                <a:rPr kumimoji="0" lang="zh-TW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標楷體" pitchFamily="65" charset="-120"/>
                  <a:cs typeface="+mn-cs"/>
                </a:rPr>
                <a:t>構造</a:t>
              </a:r>
              <a:r>
                <a:rPr kumimoji="0" lang="zh-TW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標楷體" pitchFamily="65" charset="-120"/>
                  <a:cs typeface="+mn-cs"/>
                </a:rPr>
                <a:t>模擬</a:t>
              </a:r>
              <a:endParaRPr kumimoji="0" lang="en-US" altLang="zh-TW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endParaRPr>
            </a:p>
            <a:p>
              <a:pPr marL="0" marR="0" lvl="0" indent="0" algn="l" defTabSz="9128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標楷體" pitchFamily="65" charset="-120"/>
                  <a:cs typeface="+mn-cs"/>
                </a:rPr>
                <a:t>地震</a:t>
              </a:r>
              <a:r>
                <a:rPr kumimoji="0" lang="zh-TW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標楷體" pitchFamily="65" charset="-120"/>
                  <a:cs typeface="+mn-cs"/>
                </a:rPr>
                <a:t>災害分析</a:t>
              </a:r>
            </a:p>
          </p:txBody>
        </p:sp>
      </p:grpSp>
      <p:pic>
        <p:nvPicPr>
          <p:cNvPr id="23566" name="Picture 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75856" y="4725144"/>
            <a:ext cx="1200314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7" name="Picture 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88713" y="859999"/>
            <a:ext cx="1257393" cy="1557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8" name="Picture 3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60871" y="898922"/>
            <a:ext cx="1134477" cy="137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群組 5"/>
          <p:cNvGrpSpPr/>
          <p:nvPr/>
        </p:nvGrpSpPr>
        <p:grpSpPr>
          <a:xfrm>
            <a:off x="257224" y="2836143"/>
            <a:ext cx="3051730" cy="1481763"/>
            <a:chOff x="4716016" y="5229200"/>
            <a:chExt cx="3051730" cy="1481763"/>
          </a:xfrm>
        </p:grpSpPr>
        <p:grpSp>
          <p:nvGrpSpPr>
            <p:cNvPr id="35" name="群組 34"/>
            <p:cNvGrpSpPr/>
            <p:nvPr/>
          </p:nvGrpSpPr>
          <p:grpSpPr>
            <a:xfrm>
              <a:off x="5838281" y="5229200"/>
              <a:ext cx="1929465" cy="1136262"/>
              <a:chOff x="5838281" y="5229200"/>
              <a:chExt cx="1929465" cy="1136262"/>
            </a:xfrm>
          </p:grpSpPr>
          <p:sp>
            <p:nvSpPr>
              <p:cNvPr id="30" name="Text Box 115"/>
              <p:cNvSpPr txBox="1">
                <a:spLocks noChangeArrowheads="1"/>
              </p:cNvSpPr>
              <p:nvPr/>
            </p:nvSpPr>
            <p:spPr bwMode="auto">
              <a:xfrm>
                <a:off x="5838281" y="5534465"/>
                <a:ext cx="1929465" cy="830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2813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標楷體" pitchFamily="65" charset="-120"/>
                    <a:cs typeface="+mn-cs"/>
                  </a:rPr>
                  <a:t>實驗岩石</a:t>
                </a:r>
                <a:r>
                  <a:rPr kumimoji="0" lang="zh-TW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標楷體" pitchFamily="65" charset="-120"/>
                    <a:cs typeface="+mn-cs"/>
                  </a:rPr>
                  <a:t>物理學</a:t>
                </a:r>
                <a:endParaRPr kumimoji="0" lang="en-US" altLang="zh-TW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標楷體" pitchFamily="65" charset="-120"/>
                  <a:cs typeface="+mn-cs"/>
                </a:endParaRPr>
              </a:p>
              <a:p>
                <a:pPr marL="0" marR="0" lvl="0" indent="0" algn="l" defTabSz="912813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標楷體" pitchFamily="65" charset="-120"/>
                    <a:cs typeface="+mn-cs"/>
                  </a:rPr>
                  <a:t>構造物理學</a:t>
                </a:r>
                <a:endParaRPr kumimoji="0" lang="en-US" altLang="zh-TW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標楷體" pitchFamily="65" charset="-120"/>
                  <a:cs typeface="+mn-cs"/>
                </a:endParaRPr>
              </a:p>
              <a:p>
                <a:pPr marL="0" marR="0" lvl="0" indent="0" algn="l" defTabSz="912813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標楷體" pitchFamily="65" charset="-120"/>
                    <a:cs typeface="+mn-cs"/>
                  </a:rPr>
                  <a:t>地質</a:t>
                </a:r>
                <a:r>
                  <a:rPr kumimoji="0" lang="zh-TW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標楷體" pitchFamily="65" charset="-120"/>
                    <a:cs typeface="+mn-cs"/>
                  </a:rPr>
                  <a:t>材料科學</a:t>
                </a:r>
              </a:p>
            </p:txBody>
          </p:sp>
          <p:sp>
            <p:nvSpPr>
              <p:cNvPr id="33" name="Text Box 151"/>
              <p:cNvSpPr txBox="1">
                <a:spLocks noChangeArrowheads="1"/>
              </p:cNvSpPr>
              <p:nvPr/>
            </p:nvSpPr>
            <p:spPr bwMode="auto">
              <a:xfrm>
                <a:off x="5934449" y="5229200"/>
                <a:ext cx="1586568" cy="338554"/>
              </a:xfrm>
              <a:prstGeom prst="rect">
                <a:avLst/>
              </a:prstGeom>
              <a:solidFill>
                <a:srgbClr val="0000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1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標楷體" pitchFamily="65" charset="-120"/>
                    <a:cs typeface="+mn-cs"/>
                  </a:rPr>
                  <a:t>郭力維</a:t>
                </a:r>
                <a:r>
                  <a:rPr kumimoji="0" lang="zh-TW" altLang="en-US" sz="1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Arial" charset="0"/>
                    <a:ea typeface="新細明體" pitchFamily="18" charset="-120"/>
                    <a:cs typeface="+mn-cs"/>
                  </a:rPr>
                  <a:t> </a:t>
                </a:r>
                <a:endParaRPr kumimoji="0" lang="en-US" altLang="zh-TW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rial" charset="0"/>
                  <a:ea typeface="新細明體" pitchFamily="18" charset="-120"/>
                  <a:cs typeface="+mn-cs"/>
                </a:endParaRPr>
              </a:p>
            </p:txBody>
          </p:sp>
        </p:grpSp>
        <p:pic>
          <p:nvPicPr>
            <p:cNvPr id="36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48770" y="5294119"/>
              <a:ext cx="1147220" cy="1416844"/>
            </a:xfrm>
            <a:prstGeom prst="rect">
              <a:avLst/>
            </a:prstGeom>
            <a:ln w="9525">
              <a:solidFill>
                <a:schemeClr val="tx1"/>
              </a:solidFill>
              <a:prstDash val="solid"/>
              <a:miter lim="800000"/>
              <a:headEnd/>
              <a:tailEnd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矩形 36"/>
            <p:cNvSpPr/>
            <p:nvPr/>
          </p:nvSpPr>
          <p:spPr>
            <a:xfrm>
              <a:off x="4716016" y="5229200"/>
              <a:ext cx="1224136" cy="1440160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1800" b="0" i="0" u="none" strike="noStrike" kern="1200" cap="none" spc="0" normalizeH="0" baseline="0" noProof="0" dirty="0">
                <a:ln>
                  <a:noFill/>
                </a:ln>
                <a:noFill/>
                <a:effectLst/>
                <a:uLnTx/>
                <a:uFillTx/>
                <a:latin typeface="Century Schoolbook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43" name="Text Box 151"/>
          <p:cNvSpPr txBox="1">
            <a:spLocks noChangeArrowheads="1"/>
          </p:cNvSpPr>
          <p:nvPr/>
        </p:nvSpPr>
        <p:spPr bwMode="auto">
          <a:xfrm>
            <a:off x="7228337" y="2780928"/>
            <a:ext cx="1376112" cy="336550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標楷體" pitchFamily="65" charset="-120"/>
                <a:cs typeface="+mn-cs"/>
              </a:rPr>
              <a:t>葉一慶</a:t>
            </a:r>
            <a:endParaRPr kumimoji="0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44" name="Text Box 24"/>
          <p:cNvSpPr txBox="1">
            <a:spLocks noChangeArrowheads="1"/>
          </p:cNvSpPr>
          <p:nvPr/>
        </p:nvSpPr>
        <p:spPr bwMode="auto">
          <a:xfrm>
            <a:off x="7257266" y="3117478"/>
            <a:ext cx="186564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海域震測</a:t>
            </a:r>
            <a:r>
              <a:rPr kumimoji="0" lang="zh-TW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資料處理</a:t>
            </a:r>
            <a:endParaRPr kumimoji="0" lang="en-US" altLang="zh-TW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標楷體" pitchFamily="65" charset="-120"/>
              <a:cs typeface="+mn-cs"/>
            </a:endParaRPr>
          </a:p>
          <a:p>
            <a:pPr marL="0" marR="0" lvl="0" indent="0" algn="l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海洋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地球</a:t>
            </a:r>
            <a:r>
              <a:rPr kumimoji="0" lang="zh-TW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物理</a:t>
            </a:r>
            <a:endParaRPr kumimoji="0" lang="en-US" altLang="zh-TW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標楷體" pitchFamily="65" charset="-120"/>
              <a:cs typeface="+mn-cs"/>
            </a:endParaRPr>
          </a:p>
          <a:p>
            <a:pPr marL="0" marR="0" lvl="0" indent="0" algn="l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地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體構造</a:t>
            </a:r>
            <a:r>
              <a:rPr kumimoji="0" lang="zh-TW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及</a:t>
            </a:r>
            <a:endParaRPr kumimoji="0" lang="en-US" altLang="zh-TW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標楷體" pitchFamily="65" charset="-120"/>
              <a:cs typeface="+mn-cs"/>
            </a:endParaRPr>
          </a:p>
          <a:p>
            <a:pPr marL="0" marR="0" lvl="0" indent="0" algn="l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海洋地質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災害</a:t>
            </a:r>
          </a:p>
        </p:txBody>
      </p:sp>
      <p:grpSp>
        <p:nvGrpSpPr>
          <p:cNvPr id="46" name="群組 45"/>
          <p:cNvGrpSpPr/>
          <p:nvPr/>
        </p:nvGrpSpPr>
        <p:grpSpPr>
          <a:xfrm>
            <a:off x="4540781" y="2833162"/>
            <a:ext cx="1478533" cy="1395737"/>
            <a:chOff x="5825641" y="2576998"/>
            <a:chExt cx="2809645" cy="1395737"/>
          </a:xfrm>
        </p:grpSpPr>
        <p:sp>
          <p:nvSpPr>
            <p:cNvPr id="47" name="Text Box 151"/>
            <p:cNvSpPr txBox="1">
              <a:spLocks noChangeArrowheads="1"/>
            </p:cNvSpPr>
            <p:nvPr/>
          </p:nvSpPr>
          <p:spPr bwMode="auto">
            <a:xfrm>
              <a:off x="5825641" y="2576998"/>
              <a:ext cx="2636764" cy="336550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rial" charset="0"/>
                  <a:ea typeface="標楷體" pitchFamily="65" charset="-120"/>
                  <a:cs typeface="+mn-cs"/>
                </a:rPr>
                <a:t>陳致</a:t>
              </a:r>
              <a:r>
                <a:rPr kumimoji="0" lang="zh-TW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rial" charset="0"/>
                  <a:ea typeface="標楷體" pitchFamily="65" charset="-120"/>
                  <a:cs typeface="+mn-cs"/>
                </a:rPr>
                <a:t>同</a:t>
              </a:r>
              <a:endParaRPr kumimoji="0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新細明體" pitchFamily="18" charset="-120"/>
                <a:cs typeface="+mn-cs"/>
              </a:endParaRPr>
            </a:p>
          </p:txBody>
        </p:sp>
        <p:sp>
          <p:nvSpPr>
            <p:cNvPr id="48" name="Text Box 24"/>
            <p:cNvSpPr txBox="1">
              <a:spLocks noChangeArrowheads="1"/>
            </p:cNvSpPr>
            <p:nvPr/>
          </p:nvSpPr>
          <p:spPr bwMode="auto">
            <a:xfrm>
              <a:off x="5900024" y="2895517"/>
              <a:ext cx="2735262" cy="1077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28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標楷體" pitchFamily="65" charset="-120"/>
                  <a:cs typeface="+mn-cs"/>
                </a:rPr>
                <a:t>構造</a:t>
              </a:r>
              <a:r>
                <a:rPr kumimoji="0" lang="zh-TW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標楷體" pitchFamily="65" charset="-120"/>
                  <a:cs typeface="+mn-cs"/>
                </a:rPr>
                <a:t>地質學</a:t>
              </a:r>
              <a:endParaRPr kumimoji="0" lang="en-US" altLang="zh-TW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endParaRPr>
            </a:p>
            <a:p>
              <a:pPr marL="0" marR="0" lvl="0" indent="0" algn="l" defTabSz="9128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標楷體" pitchFamily="65" charset="-120"/>
                  <a:cs typeface="+mn-cs"/>
                </a:rPr>
                <a:t>地質年代學</a:t>
              </a:r>
              <a:endParaRPr kumimoji="0" lang="en-US" altLang="zh-TW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endParaRPr>
            </a:p>
            <a:p>
              <a:pPr marL="0" marR="0" lvl="0" indent="0" algn="l" defTabSz="9128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標楷體" pitchFamily="65" charset="-120"/>
                  <a:cs typeface="+mn-cs"/>
                </a:rPr>
                <a:t>大地構造</a:t>
              </a:r>
              <a:endParaRPr kumimoji="0" lang="en-US" altLang="zh-TW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endParaRPr>
            </a:p>
            <a:p>
              <a:pPr marL="0" marR="0" lvl="0" indent="0" algn="l" defTabSz="9128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標楷體" pitchFamily="65" charset="-120"/>
                  <a:cs typeface="+mn-cs"/>
                </a:rPr>
                <a:t>地質學</a:t>
              </a:r>
              <a:endPara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endParaRPr>
            </a:p>
          </p:txBody>
        </p:sp>
      </p:grp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08745" y="2833583"/>
            <a:ext cx="1195543" cy="1475235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12160" y="2795050"/>
            <a:ext cx="1210801" cy="1489787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Rectangle 2"/>
          <p:cNvSpPr txBox="1">
            <a:spLocks noChangeArrowheads="1"/>
          </p:cNvSpPr>
          <p:nvPr/>
        </p:nvSpPr>
        <p:spPr>
          <a:xfrm>
            <a:off x="324989" y="-18474"/>
            <a:ext cx="8553201" cy="9144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000" kern="1200" cap="small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/>
                <a:ea typeface="新細明體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/>
                <a:ea typeface="新細明體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/>
                <a:ea typeface="新細明體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/>
                <a:ea typeface="新細明體" charset="-12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/>
                <a:ea typeface="新細明體" charset="-12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/>
                <a:ea typeface="新細明體" charset="-12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/>
                <a:ea typeface="新細明體" charset="-12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/>
                <a:ea typeface="新細明體" charset="-120"/>
              </a:defRPr>
            </a:lvl9pPr>
          </a:lstStyle>
          <a:p>
            <a:pPr marL="0" marR="0" lvl="0" indent="0" algn="ctr" defTabSz="91281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6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entury Schoolbook"/>
                <a:ea typeface="標楷體" pitchFamily="65" charset="-120"/>
                <a:cs typeface="+mj-cs"/>
              </a:rPr>
              <a:t>認真又有活力的師資 </a:t>
            </a:r>
            <a:r>
              <a:rPr kumimoji="0" lang="en-US" altLang="zh-TW" sz="46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entury Schoolbook"/>
                <a:ea typeface="標楷體" pitchFamily="65" charset="-120"/>
                <a:cs typeface="+mj-cs"/>
              </a:rPr>
              <a:t>(</a:t>
            </a:r>
            <a:r>
              <a:rPr kumimoji="0" lang="zh-TW" altLang="en-US" sz="46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entury Schoolbook"/>
                <a:ea typeface="標楷體" pitchFamily="65" charset="-120"/>
                <a:cs typeface="+mj-cs"/>
              </a:rPr>
              <a:t>專任老師</a:t>
            </a:r>
            <a:r>
              <a:rPr kumimoji="0" lang="en-US" altLang="zh-TW" sz="46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entury Schoolbook"/>
                <a:ea typeface="標楷體" pitchFamily="65" charset="-120"/>
                <a:cs typeface="+mj-cs"/>
              </a:rPr>
              <a:t>)</a:t>
            </a:r>
            <a:endParaRPr kumimoji="0" lang="zh-TW" altLang="en-US" sz="4600" b="1" i="0" u="none" strike="noStrike" kern="1200" cap="small" spc="0" normalizeH="0" baseline="0" noProof="0" dirty="0" smtClean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Schoolbook"/>
              <a:ea typeface="標楷體" pitchFamily="65" charset="-120"/>
              <a:cs typeface="+mj-cs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2163" y="4768191"/>
            <a:ext cx="1104351" cy="13553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54" name="矩形 53"/>
          <p:cNvSpPr/>
          <p:nvPr/>
        </p:nvSpPr>
        <p:spPr>
          <a:xfrm>
            <a:off x="251520" y="4685069"/>
            <a:ext cx="1243221" cy="1552244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0" i="0" u="none" strike="noStrike" kern="1200" cap="none" spc="0" normalizeH="0" baseline="0" noProof="0" dirty="0">
              <a:ln>
                <a:noFill/>
              </a:ln>
              <a:noFill/>
              <a:effectLst/>
              <a:uLnTx/>
              <a:uFillTx/>
              <a:latin typeface="Century Schoolbook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6" name="Text Box 151"/>
          <p:cNvSpPr txBox="1">
            <a:spLocks noChangeArrowheads="1"/>
          </p:cNvSpPr>
          <p:nvPr/>
        </p:nvSpPr>
        <p:spPr bwMode="auto">
          <a:xfrm>
            <a:off x="1477397" y="4681606"/>
            <a:ext cx="1629774" cy="336550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標楷體" pitchFamily="65" charset="-120"/>
                <a:cs typeface="+mn-cs"/>
              </a:rPr>
              <a:t>林彥宇</a:t>
            </a:r>
            <a:endParaRPr kumimoji="0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57" name="Text Box 23"/>
          <p:cNvSpPr txBox="1">
            <a:spLocks noChangeArrowheads="1"/>
          </p:cNvSpPr>
          <p:nvPr/>
        </p:nvSpPr>
        <p:spPr bwMode="auto">
          <a:xfrm>
            <a:off x="1475656" y="5047636"/>
            <a:ext cx="27352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地震學</a:t>
            </a:r>
            <a:endParaRPr kumimoji="0" lang="en-US" altLang="zh-TW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標楷體" pitchFamily="65" charset="-120"/>
              <a:cs typeface="+mn-cs"/>
            </a:endParaRPr>
          </a:p>
          <a:p>
            <a:pPr marL="0" marR="0" lvl="0" indent="0" algn="l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震源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物理</a:t>
            </a:r>
          </a:p>
        </p:txBody>
      </p:sp>
      <p:grpSp>
        <p:nvGrpSpPr>
          <p:cNvPr id="40" name="群組 39"/>
          <p:cNvGrpSpPr/>
          <p:nvPr/>
        </p:nvGrpSpPr>
        <p:grpSpPr>
          <a:xfrm>
            <a:off x="6157837" y="4735515"/>
            <a:ext cx="2842147" cy="1501797"/>
            <a:chOff x="4787900" y="2724275"/>
            <a:chExt cx="2842147" cy="1331570"/>
          </a:xfrm>
        </p:grpSpPr>
        <p:sp>
          <p:nvSpPr>
            <p:cNvPr id="45" name="Text Box 120"/>
            <p:cNvSpPr txBox="1">
              <a:spLocks noChangeArrowheads="1"/>
            </p:cNvSpPr>
            <p:nvPr/>
          </p:nvSpPr>
          <p:spPr bwMode="auto">
            <a:xfrm>
              <a:off x="5854700" y="2724275"/>
              <a:ext cx="1379811" cy="300179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rial" charset="0"/>
                  <a:ea typeface="標楷體" pitchFamily="65" charset="-120"/>
                  <a:cs typeface="+mn-cs"/>
                </a:rPr>
                <a:t>郭俊翔</a:t>
              </a:r>
              <a:endParaRPr kumimoji="0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新細明體" pitchFamily="18" charset="-120"/>
                <a:cs typeface="+mn-cs"/>
              </a:endParaRPr>
            </a:p>
          </p:txBody>
        </p:sp>
        <p:sp>
          <p:nvSpPr>
            <p:cNvPr id="49" name="Text Box 119"/>
            <p:cNvSpPr txBox="1">
              <a:spLocks noChangeArrowheads="1"/>
            </p:cNvSpPr>
            <p:nvPr/>
          </p:nvSpPr>
          <p:spPr bwMode="auto">
            <a:xfrm>
              <a:off x="5867400" y="3070225"/>
              <a:ext cx="1762647" cy="955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28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標楷體" pitchFamily="65" charset="-120"/>
                  <a:cs typeface="+mn-cs"/>
                </a:rPr>
                <a:t>地震學</a:t>
              </a:r>
              <a:endParaRPr kumimoji="0" lang="en-US" altLang="zh-TW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endParaRPr>
            </a:p>
            <a:p>
              <a:pPr marL="0" marR="0" lvl="0" indent="0" algn="l" defTabSz="9128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標楷體" pitchFamily="65" charset="-120"/>
                  <a:cs typeface="+mn-cs"/>
                </a:rPr>
                <a:t>強震</a:t>
              </a:r>
              <a:r>
                <a:rPr kumimoji="0" lang="zh-TW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標楷體" pitchFamily="65" charset="-120"/>
                  <a:cs typeface="+mn-cs"/>
                </a:rPr>
                <a:t>地動</a:t>
              </a:r>
              <a:r>
                <a:rPr kumimoji="0" lang="zh-TW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標楷體" pitchFamily="65" charset="-120"/>
                  <a:cs typeface="+mn-cs"/>
                </a:rPr>
                <a:t>學</a:t>
              </a:r>
              <a:endParaRPr kumimoji="0" lang="en-US" altLang="zh-TW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endParaRPr>
            </a:p>
            <a:p>
              <a:pPr marL="0" marR="0" lvl="0" indent="0" algn="l" defTabSz="9128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標楷體" pitchFamily="65" charset="-120"/>
                  <a:cs typeface="+mn-cs"/>
                </a:rPr>
                <a:t>場</a:t>
              </a:r>
              <a:r>
                <a:rPr kumimoji="0" lang="zh-TW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標楷體" pitchFamily="65" charset="-120"/>
                  <a:cs typeface="+mn-cs"/>
                </a:rPr>
                <a:t>址</a:t>
              </a:r>
              <a:r>
                <a:rPr kumimoji="0" lang="zh-TW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標楷體" pitchFamily="65" charset="-120"/>
                  <a:cs typeface="+mn-cs"/>
                </a:rPr>
                <a:t>效應</a:t>
              </a:r>
              <a:endParaRPr kumimoji="0" lang="en-US" altLang="zh-TW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endParaRPr>
            </a:p>
            <a:p>
              <a:pPr marL="0" marR="0" lvl="0" indent="0" algn="l" defTabSz="9128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標楷體" pitchFamily="65" charset="-120"/>
                  <a:cs typeface="+mn-cs"/>
                </a:rPr>
                <a:t>地震工程</a:t>
              </a:r>
              <a:endPara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endParaRPr>
            </a:p>
          </p:txBody>
        </p:sp>
        <p:pic>
          <p:nvPicPr>
            <p:cNvPr id="50" name="Picture 128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87900" y="2758485"/>
              <a:ext cx="1066800" cy="1297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2" name="Text Box 144"/>
          <p:cNvSpPr txBox="1">
            <a:spLocks noChangeArrowheads="1"/>
          </p:cNvSpPr>
          <p:nvPr/>
        </p:nvSpPr>
        <p:spPr bwMode="auto">
          <a:xfrm>
            <a:off x="1484293" y="913300"/>
            <a:ext cx="1315467" cy="336550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標楷體" pitchFamily="65" charset="-120"/>
                <a:cs typeface="+mn-cs"/>
              </a:rPr>
              <a:t>林殿順</a:t>
            </a:r>
            <a:endParaRPr kumimoji="0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新細明體" pitchFamily="18" charset="-120"/>
              <a:cs typeface="+mn-cs"/>
            </a:endParaRPr>
          </a:p>
        </p:txBody>
      </p:sp>
      <p:sp>
        <p:nvSpPr>
          <p:cNvPr id="52" name="Text Box 22"/>
          <p:cNvSpPr txBox="1">
            <a:spLocks noChangeArrowheads="1"/>
          </p:cNvSpPr>
          <p:nvPr/>
        </p:nvSpPr>
        <p:spPr bwMode="auto">
          <a:xfrm>
            <a:off x="1492318" y="1220165"/>
            <a:ext cx="173833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沈積</a:t>
            </a:r>
            <a:r>
              <a:rPr kumimoji="0" lang="zh-TW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學</a:t>
            </a:r>
            <a:endParaRPr kumimoji="0" lang="en-US" altLang="zh-TW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標楷體" pitchFamily="65" charset="-120"/>
              <a:cs typeface="+mn-cs"/>
            </a:endParaRPr>
          </a:p>
          <a:p>
            <a:pPr marL="0" marR="0" lvl="0" indent="0" algn="l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地層學</a:t>
            </a:r>
            <a:endParaRPr kumimoji="0" lang="en-US" altLang="zh-TW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標楷體" pitchFamily="65" charset="-120"/>
              <a:cs typeface="+mn-cs"/>
            </a:endParaRPr>
          </a:p>
          <a:p>
            <a:pPr marL="0" marR="0" lvl="0" indent="0" algn="l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石油地質</a:t>
            </a:r>
            <a:endParaRPr kumimoji="0" lang="en-US" altLang="zh-TW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標楷體" pitchFamily="65" charset="-120"/>
              <a:cs typeface="+mn-cs"/>
            </a:endParaRPr>
          </a:p>
          <a:p>
            <a:pPr marL="0" marR="0" lvl="0" indent="0" algn="l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地下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地質學</a:t>
            </a:r>
          </a:p>
        </p:txBody>
      </p:sp>
      <p:pic>
        <p:nvPicPr>
          <p:cNvPr id="53" name="Picture 2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8317" y="908720"/>
            <a:ext cx="1187203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7534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群組 9"/>
          <p:cNvGrpSpPr/>
          <p:nvPr/>
        </p:nvGrpSpPr>
        <p:grpSpPr>
          <a:xfrm>
            <a:off x="2123728" y="2492896"/>
            <a:ext cx="4248472" cy="3240360"/>
            <a:chOff x="2123728" y="2492896"/>
            <a:chExt cx="4248472" cy="3240360"/>
          </a:xfrm>
        </p:grpSpPr>
        <p:cxnSp>
          <p:nvCxnSpPr>
            <p:cNvPr id="11" name="直線接點 10"/>
            <p:cNvCxnSpPr/>
            <p:nvPr/>
          </p:nvCxnSpPr>
          <p:spPr>
            <a:xfrm flipH="1">
              <a:off x="2123728" y="2564904"/>
              <a:ext cx="4248472" cy="3096344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矩形 11"/>
            <p:cNvSpPr/>
            <p:nvPr/>
          </p:nvSpPr>
          <p:spPr>
            <a:xfrm>
              <a:off x="2123728" y="2492896"/>
              <a:ext cx="4248472" cy="3240360"/>
            </a:xfrm>
            <a:prstGeom prst="rect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標楷體" panose="03000509000000000000" pitchFamily="65" charset="-120"/>
                <a:cs typeface="+mn-cs"/>
              </a:endParaRPr>
            </a:p>
          </p:txBody>
        </p:sp>
        <p:cxnSp>
          <p:nvCxnSpPr>
            <p:cNvPr id="13" name="直線接點 12"/>
            <p:cNvCxnSpPr/>
            <p:nvPr/>
          </p:nvCxnSpPr>
          <p:spPr>
            <a:xfrm flipH="1" flipV="1">
              <a:off x="2123728" y="2492896"/>
              <a:ext cx="4248472" cy="3168352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標題 1"/>
          <p:cNvSpPr txBox="1">
            <a:spLocks/>
          </p:cNvSpPr>
          <p:nvPr/>
        </p:nvSpPr>
        <p:spPr>
          <a:xfrm>
            <a:off x="755576" y="260648"/>
            <a:ext cx="7467600" cy="7060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91281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標楷體" pitchFamily="65" charset="-120"/>
                <a:cs typeface="+mj-cs"/>
              </a:rPr>
              <a:t>專業課程設計與研究訓練</a:t>
            </a:r>
            <a:endParaRPr kumimoji="0" lang="zh-TW" alt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標楷體" pitchFamily="65" charset="-120"/>
              <a:cs typeface="+mj-cs"/>
            </a:endParaRPr>
          </a:p>
        </p:txBody>
      </p:sp>
      <p:sp>
        <p:nvSpPr>
          <p:cNvPr id="15" name="Oval 5"/>
          <p:cNvSpPr>
            <a:spLocks noChangeArrowheads="1"/>
          </p:cNvSpPr>
          <p:nvPr/>
        </p:nvSpPr>
        <p:spPr bwMode="auto">
          <a:xfrm>
            <a:off x="683568" y="1340767"/>
            <a:ext cx="2742212" cy="2561531"/>
          </a:xfrm>
          <a:prstGeom prst="ellipse">
            <a:avLst/>
          </a:prstGeom>
          <a:solidFill>
            <a:srgbClr val="FF0000"/>
          </a:solidFill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zh-TW" sz="1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erdana" pitchFamily="34" charset="0"/>
              <a:ea typeface="標楷體" pitchFamily="65" charset="-120"/>
              <a:cs typeface="+mn-cs"/>
            </a:endParaRPr>
          </a:p>
        </p:txBody>
      </p:sp>
      <p:sp>
        <p:nvSpPr>
          <p:cNvPr id="16" name="Oval 6"/>
          <p:cNvSpPr>
            <a:spLocks noChangeArrowheads="1"/>
          </p:cNvSpPr>
          <p:nvPr/>
        </p:nvSpPr>
        <p:spPr bwMode="auto">
          <a:xfrm>
            <a:off x="4932040" y="1268760"/>
            <a:ext cx="2851785" cy="2721768"/>
          </a:xfrm>
          <a:prstGeom prst="ellipse">
            <a:avLst/>
          </a:prstGeom>
          <a:solidFill>
            <a:srgbClr val="0000FF"/>
          </a:solidFill>
          <a:ln w="2857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zh-TW" sz="1800" b="1" i="0" u="none" strike="noStrike" kern="1200" cap="none" spc="0" normalizeH="0" baseline="0" noProof="0">
              <a:ln>
                <a:noFill/>
              </a:ln>
              <a:solidFill>
                <a:srgbClr val="FF9933"/>
              </a:solidFill>
              <a:effectLst/>
              <a:uLnTx/>
              <a:uFillTx/>
              <a:latin typeface="Verdana" pitchFamily="34" charset="0"/>
              <a:ea typeface="標楷體" pitchFamily="65" charset="-120"/>
              <a:cs typeface="+mn-cs"/>
            </a:endParaRPr>
          </a:p>
        </p:txBody>
      </p:sp>
      <p:sp>
        <p:nvSpPr>
          <p:cNvPr id="17" name="Oval 7"/>
          <p:cNvSpPr>
            <a:spLocks noChangeArrowheads="1"/>
          </p:cNvSpPr>
          <p:nvPr/>
        </p:nvSpPr>
        <p:spPr bwMode="auto">
          <a:xfrm>
            <a:off x="611560" y="4005064"/>
            <a:ext cx="2916078" cy="2657475"/>
          </a:xfrm>
          <a:prstGeom prst="ellipse">
            <a:avLst/>
          </a:prstGeom>
          <a:solidFill>
            <a:srgbClr val="FFC000"/>
          </a:solidFill>
          <a:ln w="28575">
            <a:noFill/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zh-TW" sz="18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Verdana" pitchFamily="34" charset="0"/>
              <a:ea typeface="標楷體" pitchFamily="65" charset="-120"/>
              <a:cs typeface="+mn-cs"/>
            </a:endParaRPr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827584" y="1412776"/>
            <a:ext cx="2232025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itchFamily="34" charset="0"/>
                <a:ea typeface="標楷體" pitchFamily="65" charset="-120"/>
                <a:cs typeface="+mn-cs"/>
              </a:rPr>
              <a:t>地震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itchFamily="34" charset="0"/>
                <a:ea typeface="標楷體" pitchFamily="65" charset="-120"/>
                <a:cs typeface="+mn-cs"/>
              </a:rPr>
              <a:t>觀測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itchFamily="34" charset="0"/>
                <a:ea typeface="標楷體" pitchFamily="65" charset="-120"/>
                <a:cs typeface="+mn-cs"/>
              </a:rPr>
              <a:t>地震學</a:t>
            </a:r>
            <a:endParaRPr kumimoji="1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itchFamily="34" charset="0"/>
              <a:ea typeface="標楷體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itchFamily="34" charset="0"/>
                <a:ea typeface="標楷體" pitchFamily="65" charset="-120"/>
                <a:cs typeface="+mn-cs"/>
              </a:rPr>
              <a:t>計算地震學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itchFamily="34" charset="0"/>
                <a:ea typeface="標楷體" pitchFamily="65" charset="-120"/>
                <a:cs typeface="+mn-cs"/>
              </a:rPr>
              <a:t>震波傳遞</a:t>
            </a:r>
            <a:endParaRPr kumimoji="1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itchFamily="34" charset="0"/>
              <a:ea typeface="標楷體" pitchFamily="65" charset="-120"/>
              <a:cs typeface="+mn-cs"/>
            </a:endParaRPr>
          </a:p>
        </p:txBody>
      </p:sp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5148064" y="1556792"/>
            <a:ext cx="2376612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itchFamily="34" charset="0"/>
                <a:ea typeface="標楷體" pitchFamily="65" charset="-120"/>
                <a:cs typeface="+mn-cs"/>
              </a:rPr>
              <a:t>地球</a:t>
            </a:r>
            <a:r>
              <a:rPr kumimoji="1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itchFamily="34" charset="0"/>
                <a:ea typeface="標楷體" pitchFamily="65" charset="-120"/>
                <a:cs typeface="+mn-cs"/>
              </a:rPr>
              <a:t>物理探勘</a:t>
            </a:r>
            <a:endParaRPr kumimoji="1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itchFamily="34" charset="0"/>
              <a:ea typeface="標楷體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itchFamily="34" charset="0"/>
                <a:ea typeface="標楷體" pitchFamily="65" charset="-120"/>
                <a:cs typeface="+mn-cs"/>
              </a:rPr>
              <a:t>震測、地電</a:t>
            </a:r>
            <a:endParaRPr kumimoji="1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itchFamily="34" charset="0"/>
              <a:ea typeface="標楷體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itchFamily="34" charset="0"/>
                <a:ea typeface="標楷體" pitchFamily="65" charset="-120"/>
                <a:cs typeface="+mn-cs"/>
              </a:rPr>
              <a:t>重、磁力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itchFamily="34" charset="0"/>
                <a:ea typeface="標楷體" pitchFamily="65" charset="-120"/>
                <a:cs typeface="+mn-cs"/>
              </a:rPr>
              <a:t>測勘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itchFamily="34" charset="0"/>
                <a:ea typeface="標楷體" pitchFamily="65" charset="-120"/>
                <a:cs typeface="+mn-cs"/>
              </a:rPr>
              <a:t>大地測量</a:t>
            </a:r>
            <a:endParaRPr kumimoji="1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itchFamily="34" charset="0"/>
              <a:ea typeface="標楷體" pitchFamily="65" charset="-120"/>
              <a:cs typeface="+mn-cs"/>
            </a:endParaRPr>
          </a:p>
        </p:txBody>
      </p:sp>
      <p:sp>
        <p:nvSpPr>
          <p:cNvPr id="20" name="Text Box 10"/>
          <p:cNvSpPr txBox="1">
            <a:spLocks noChangeArrowheads="1"/>
          </p:cNvSpPr>
          <p:nvPr/>
        </p:nvSpPr>
        <p:spPr bwMode="auto">
          <a:xfrm>
            <a:off x="971600" y="4077072"/>
            <a:ext cx="2016125" cy="2154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itchFamily="34" charset="0"/>
                <a:ea typeface="標楷體" pitchFamily="65" charset="-120"/>
                <a:cs typeface="+mn-cs"/>
              </a:rPr>
              <a:t>地質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itchFamily="34" charset="0"/>
                <a:ea typeface="標楷體" pitchFamily="65" charset="-120"/>
                <a:cs typeface="+mn-cs"/>
              </a:rPr>
              <a:t>礦物、岩石</a:t>
            </a:r>
            <a:endParaRPr kumimoji="1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itchFamily="34" charset="0"/>
              <a:ea typeface="標楷體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itchFamily="34" charset="0"/>
                <a:ea typeface="標楷體" pitchFamily="65" charset="-120"/>
                <a:cs typeface="+mn-cs"/>
              </a:rPr>
              <a:t>構造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itchFamily="34" charset="0"/>
                <a:ea typeface="標楷體" pitchFamily="65" charset="-120"/>
                <a:cs typeface="+mn-cs"/>
              </a:rPr>
              <a:t>地質</a:t>
            </a:r>
            <a:endParaRPr kumimoji="1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itchFamily="34" charset="0"/>
              <a:ea typeface="標楷體" pitchFamily="65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itchFamily="34" charset="0"/>
                <a:ea typeface="標楷體" pitchFamily="65" charset="-120"/>
                <a:cs typeface="+mn-cs"/>
              </a:rPr>
              <a:t>沉積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itchFamily="34" charset="0"/>
                <a:ea typeface="標楷體" pitchFamily="65" charset="-120"/>
                <a:cs typeface="+mn-cs"/>
              </a:rPr>
              <a:t>地層</a:t>
            </a:r>
            <a:endParaRPr kumimoji="1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itchFamily="34" charset="0"/>
              <a:ea typeface="標楷體" pitchFamily="65" charset="-120"/>
              <a:cs typeface="+mn-cs"/>
            </a:endParaRPr>
          </a:p>
        </p:txBody>
      </p:sp>
      <p:sp>
        <p:nvSpPr>
          <p:cNvPr id="21" name="Oval 7"/>
          <p:cNvSpPr>
            <a:spLocks noChangeArrowheads="1"/>
          </p:cNvSpPr>
          <p:nvPr/>
        </p:nvSpPr>
        <p:spPr bwMode="auto">
          <a:xfrm>
            <a:off x="4932040" y="4077072"/>
            <a:ext cx="2916078" cy="2657475"/>
          </a:xfrm>
          <a:prstGeom prst="ellipse">
            <a:avLst/>
          </a:prstGeom>
          <a:solidFill>
            <a:srgbClr val="00B050"/>
          </a:solidFill>
          <a:ln w="28575">
            <a:noFill/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5220073" y="4293096"/>
            <a:ext cx="2339102" cy="22775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地球環境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資源、</a:t>
            </a:r>
            <a:r>
              <a:rPr kumimoji="1" lang="zh-TW" altLang="zh-TW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防災</a:t>
            </a:r>
            <a:endParaRPr kumimoji="1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水文與</a:t>
            </a:r>
            <a:r>
              <a:rPr kumimoji="1" lang="zh-TW" altLang="zh-TW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海洋</a:t>
            </a:r>
            <a:endParaRPr kumimoji="1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zh-TW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遙測與地理資訊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3275856" y="3717032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5E0DB"/>
                </a:solidFill>
                <a:effectLst/>
                <a:uLnTx/>
                <a:uFillTx/>
                <a:latin typeface="華康魏碑體" pitchFamily="65" charset="-120"/>
                <a:ea typeface="華康魏碑體" pitchFamily="65" charset="-120"/>
                <a:cs typeface="+mn-cs"/>
              </a:rPr>
              <a:t>四大支柱</a:t>
            </a:r>
            <a:endParaRPr kumimoji="1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5E0DB"/>
              </a:solidFill>
              <a:effectLst/>
              <a:uLnTx/>
              <a:uFillTx/>
              <a:latin typeface="華康魏碑體" pitchFamily="65" charset="-120"/>
              <a:ea typeface="華康魏碑體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7320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41"/>
          <p:cNvGrpSpPr/>
          <p:nvPr/>
        </p:nvGrpSpPr>
        <p:grpSpPr>
          <a:xfrm>
            <a:off x="251520" y="260648"/>
            <a:ext cx="8496944" cy="6381328"/>
            <a:chOff x="1403648" y="620688"/>
            <a:chExt cx="7412328" cy="5124398"/>
          </a:xfrm>
        </p:grpSpPr>
        <p:grpSp>
          <p:nvGrpSpPr>
            <p:cNvPr id="3" name="群組 39"/>
            <p:cNvGrpSpPr/>
            <p:nvPr/>
          </p:nvGrpSpPr>
          <p:grpSpPr>
            <a:xfrm>
              <a:off x="3285682" y="620688"/>
              <a:ext cx="5158381" cy="5124398"/>
              <a:chOff x="3285682" y="620688"/>
              <a:chExt cx="5158381" cy="5124398"/>
            </a:xfrm>
          </p:grpSpPr>
          <p:grpSp>
            <p:nvGrpSpPr>
              <p:cNvPr id="4" name="群組 9"/>
              <p:cNvGrpSpPr/>
              <p:nvPr/>
            </p:nvGrpSpPr>
            <p:grpSpPr>
              <a:xfrm>
                <a:off x="3285682" y="2247684"/>
                <a:ext cx="1944216" cy="1875991"/>
                <a:chOff x="2843808" y="1558302"/>
                <a:chExt cx="2237239" cy="2158731"/>
              </a:xfrm>
            </p:grpSpPr>
            <p:sp>
              <p:nvSpPr>
                <p:cNvPr id="11" name="矩形 10"/>
                <p:cNvSpPr/>
                <p:nvPr/>
              </p:nvSpPr>
              <p:spPr>
                <a:xfrm>
                  <a:off x="2843808" y="1844824"/>
                  <a:ext cx="1872208" cy="1872208"/>
                </a:xfrm>
                <a:prstGeom prst="rect">
                  <a:avLst/>
                </a:prstGeom>
                <a:solidFill>
                  <a:srgbClr val="E8E8E8"/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Schoolbook"/>
                    <a:ea typeface="新細明體" panose="02020500000000000000" pitchFamily="18" charset="-120"/>
                    <a:cs typeface="+mn-cs"/>
                  </a:endParaRPr>
                </a:p>
              </p:txBody>
            </p:sp>
            <p:sp>
              <p:nvSpPr>
                <p:cNvPr id="12" name="手繪多邊形 11"/>
                <p:cNvSpPr/>
                <p:nvPr/>
              </p:nvSpPr>
              <p:spPr>
                <a:xfrm>
                  <a:off x="2856322" y="1564849"/>
                  <a:ext cx="2224725" cy="282805"/>
                </a:xfrm>
                <a:custGeom>
                  <a:avLst/>
                  <a:gdLst>
                    <a:gd name="connsiteX0" fmla="*/ 0 w 2224725"/>
                    <a:gd name="connsiteY0" fmla="*/ 273378 h 282805"/>
                    <a:gd name="connsiteX1" fmla="*/ 358218 w 2224725"/>
                    <a:gd name="connsiteY1" fmla="*/ 0 h 282805"/>
                    <a:gd name="connsiteX2" fmla="*/ 2224725 w 2224725"/>
                    <a:gd name="connsiteY2" fmla="*/ 0 h 282805"/>
                    <a:gd name="connsiteX3" fmla="*/ 1857080 w 2224725"/>
                    <a:gd name="connsiteY3" fmla="*/ 282805 h 282805"/>
                    <a:gd name="connsiteX4" fmla="*/ 0 w 2224725"/>
                    <a:gd name="connsiteY4" fmla="*/ 273378 h 28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24725" h="282805">
                      <a:moveTo>
                        <a:pt x="0" y="273378"/>
                      </a:moveTo>
                      <a:lnTo>
                        <a:pt x="358218" y="0"/>
                      </a:lnTo>
                      <a:lnTo>
                        <a:pt x="2224725" y="0"/>
                      </a:lnTo>
                      <a:lnTo>
                        <a:pt x="1857080" y="282805"/>
                      </a:lnTo>
                      <a:lnTo>
                        <a:pt x="0" y="273378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Schoolbook"/>
                    <a:ea typeface="新細明體" panose="02020500000000000000" pitchFamily="18" charset="-120"/>
                    <a:cs typeface="+mn-cs"/>
                  </a:endParaRPr>
                </a:p>
              </p:txBody>
            </p:sp>
            <p:sp>
              <p:nvSpPr>
                <p:cNvPr id="13" name="手繪多邊形 12"/>
                <p:cNvSpPr/>
                <p:nvPr/>
              </p:nvSpPr>
              <p:spPr>
                <a:xfrm rot="5400000" flipV="1">
                  <a:off x="3819006" y="2455312"/>
                  <a:ext cx="2158731" cy="364712"/>
                </a:xfrm>
                <a:custGeom>
                  <a:avLst/>
                  <a:gdLst>
                    <a:gd name="connsiteX0" fmla="*/ 0 w 2224725"/>
                    <a:gd name="connsiteY0" fmla="*/ 273378 h 282805"/>
                    <a:gd name="connsiteX1" fmla="*/ 358218 w 2224725"/>
                    <a:gd name="connsiteY1" fmla="*/ 0 h 282805"/>
                    <a:gd name="connsiteX2" fmla="*/ 2224725 w 2224725"/>
                    <a:gd name="connsiteY2" fmla="*/ 0 h 282805"/>
                    <a:gd name="connsiteX3" fmla="*/ 1857080 w 2224725"/>
                    <a:gd name="connsiteY3" fmla="*/ 282805 h 282805"/>
                    <a:gd name="connsiteX4" fmla="*/ 0 w 2224725"/>
                    <a:gd name="connsiteY4" fmla="*/ 273378 h 282805"/>
                    <a:gd name="connsiteX0" fmla="*/ 0 w 2158737"/>
                    <a:gd name="connsiteY0" fmla="*/ 215199 h 282805"/>
                    <a:gd name="connsiteX1" fmla="*/ 292230 w 2158737"/>
                    <a:gd name="connsiteY1" fmla="*/ 0 h 282805"/>
                    <a:gd name="connsiteX2" fmla="*/ 2158737 w 2158737"/>
                    <a:gd name="connsiteY2" fmla="*/ 0 h 282805"/>
                    <a:gd name="connsiteX3" fmla="*/ 1791092 w 2158737"/>
                    <a:gd name="connsiteY3" fmla="*/ 282805 h 282805"/>
                    <a:gd name="connsiteX4" fmla="*/ 0 w 2158737"/>
                    <a:gd name="connsiteY4" fmla="*/ 215199 h 282805"/>
                    <a:gd name="connsiteX0" fmla="*/ 0 w 2158737"/>
                    <a:gd name="connsiteY0" fmla="*/ 215199 h 215199"/>
                    <a:gd name="connsiteX1" fmla="*/ 292230 w 2158737"/>
                    <a:gd name="connsiteY1" fmla="*/ 0 h 215199"/>
                    <a:gd name="connsiteX2" fmla="*/ 2158737 w 2158737"/>
                    <a:gd name="connsiteY2" fmla="*/ 0 h 215199"/>
                    <a:gd name="connsiteX3" fmla="*/ 1762811 w 2158737"/>
                    <a:gd name="connsiteY3" fmla="*/ 124136 h 215199"/>
                    <a:gd name="connsiteX4" fmla="*/ 0 w 2158737"/>
                    <a:gd name="connsiteY4" fmla="*/ 215199 h 215199"/>
                    <a:gd name="connsiteX0" fmla="*/ 0 w 2158737"/>
                    <a:gd name="connsiteY0" fmla="*/ 215199 h 215199"/>
                    <a:gd name="connsiteX1" fmla="*/ 292230 w 2158737"/>
                    <a:gd name="connsiteY1" fmla="*/ 0 h 215199"/>
                    <a:gd name="connsiteX2" fmla="*/ 2158737 w 2158737"/>
                    <a:gd name="connsiteY2" fmla="*/ 0 h 215199"/>
                    <a:gd name="connsiteX3" fmla="*/ 1875936 w 2158737"/>
                    <a:gd name="connsiteY3" fmla="*/ 198183 h 215199"/>
                    <a:gd name="connsiteX4" fmla="*/ 0 w 2158737"/>
                    <a:gd name="connsiteY4" fmla="*/ 215199 h 215199"/>
                    <a:gd name="connsiteX0" fmla="*/ 94272 w 1866507"/>
                    <a:gd name="connsiteY0" fmla="*/ 162311 h 198183"/>
                    <a:gd name="connsiteX1" fmla="*/ 0 w 1866507"/>
                    <a:gd name="connsiteY1" fmla="*/ 0 h 198183"/>
                    <a:gd name="connsiteX2" fmla="*/ 1866507 w 1866507"/>
                    <a:gd name="connsiteY2" fmla="*/ 0 h 198183"/>
                    <a:gd name="connsiteX3" fmla="*/ 1583706 w 1866507"/>
                    <a:gd name="connsiteY3" fmla="*/ 198183 h 198183"/>
                    <a:gd name="connsiteX4" fmla="*/ 94272 w 1866507"/>
                    <a:gd name="connsiteY4" fmla="*/ 162311 h 198183"/>
                    <a:gd name="connsiteX0" fmla="*/ 0 w 2158731"/>
                    <a:gd name="connsiteY0" fmla="*/ 204624 h 204624"/>
                    <a:gd name="connsiteX1" fmla="*/ 292224 w 2158731"/>
                    <a:gd name="connsiteY1" fmla="*/ 0 h 204624"/>
                    <a:gd name="connsiteX2" fmla="*/ 2158731 w 2158731"/>
                    <a:gd name="connsiteY2" fmla="*/ 0 h 204624"/>
                    <a:gd name="connsiteX3" fmla="*/ 1875930 w 2158731"/>
                    <a:gd name="connsiteY3" fmla="*/ 198183 h 204624"/>
                    <a:gd name="connsiteX4" fmla="*/ 0 w 2158731"/>
                    <a:gd name="connsiteY4" fmla="*/ 204624 h 2046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58731" h="204624">
                      <a:moveTo>
                        <a:pt x="0" y="204624"/>
                      </a:moveTo>
                      <a:lnTo>
                        <a:pt x="292224" y="0"/>
                      </a:lnTo>
                      <a:lnTo>
                        <a:pt x="2158731" y="0"/>
                      </a:lnTo>
                      <a:lnTo>
                        <a:pt x="1875930" y="198183"/>
                      </a:lnTo>
                      <a:lnTo>
                        <a:pt x="0" y="204624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Schoolbook"/>
                    <a:ea typeface="新細明體" panose="02020500000000000000" pitchFamily="18" charset="-120"/>
                    <a:cs typeface="+mn-cs"/>
                  </a:endParaRPr>
                </a:p>
              </p:txBody>
            </p:sp>
          </p:grpSp>
          <p:grpSp>
            <p:nvGrpSpPr>
              <p:cNvPr id="5" name="群組 8"/>
              <p:cNvGrpSpPr/>
              <p:nvPr/>
            </p:nvGrpSpPr>
            <p:grpSpPr>
              <a:xfrm>
                <a:off x="4900955" y="620688"/>
                <a:ext cx="1944216" cy="1875991"/>
                <a:chOff x="2843808" y="1558302"/>
                <a:chExt cx="2237239" cy="2158731"/>
              </a:xfrm>
            </p:grpSpPr>
            <p:sp>
              <p:nvSpPr>
                <p:cNvPr id="6" name="矩形 5"/>
                <p:cNvSpPr/>
                <p:nvPr/>
              </p:nvSpPr>
              <p:spPr>
                <a:xfrm>
                  <a:off x="2843808" y="1844824"/>
                  <a:ext cx="1872208" cy="1872208"/>
                </a:xfrm>
                <a:prstGeom prst="rect">
                  <a:avLst/>
                </a:prstGeom>
                <a:solidFill>
                  <a:srgbClr val="E8E8E8"/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Schoolbook"/>
                    <a:ea typeface="新細明體" panose="02020500000000000000" pitchFamily="18" charset="-120"/>
                    <a:cs typeface="+mn-cs"/>
                  </a:endParaRPr>
                </a:p>
              </p:txBody>
            </p:sp>
            <p:sp>
              <p:nvSpPr>
                <p:cNvPr id="7" name="手繪多邊形 6"/>
                <p:cNvSpPr/>
                <p:nvPr/>
              </p:nvSpPr>
              <p:spPr>
                <a:xfrm>
                  <a:off x="2856322" y="1564849"/>
                  <a:ext cx="2224725" cy="282805"/>
                </a:xfrm>
                <a:custGeom>
                  <a:avLst/>
                  <a:gdLst>
                    <a:gd name="connsiteX0" fmla="*/ 0 w 2224725"/>
                    <a:gd name="connsiteY0" fmla="*/ 273378 h 282805"/>
                    <a:gd name="connsiteX1" fmla="*/ 358218 w 2224725"/>
                    <a:gd name="connsiteY1" fmla="*/ 0 h 282805"/>
                    <a:gd name="connsiteX2" fmla="*/ 2224725 w 2224725"/>
                    <a:gd name="connsiteY2" fmla="*/ 0 h 282805"/>
                    <a:gd name="connsiteX3" fmla="*/ 1857080 w 2224725"/>
                    <a:gd name="connsiteY3" fmla="*/ 282805 h 282805"/>
                    <a:gd name="connsiteX4" fmla="*/ 0 w 2224725"/>
                    <a:gd name="connsiteY4" fmla="*/ 273378 h 28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24725" h="282805">
                      <a:moveTo>
                        <a:pt x="0" y="273378"/>
                      </a:moveTo>
                      <a:lnTo>
                        <a:pt x="358218" y="0"/>
                      </a:lnTo>
                      <a:lnTo>
                        <a:pt x="2224725" y="0"/>
                      </a:lnTo>
                      <a:lnTo>
                        <a:pt x="1857080" y="282805"/>
                      </a:lnTo>
                      <a:lnTo>
                        <a:pt x="0" y="273378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Schoolbook"/>
                    <a:ea typeface="新細明體" panose="02020500000000000000" pitchFamily="18" charset="-120"/>
                    <a:cs typeface="+mn-cs"/>
                  </a:endParaRPr>
                </a:p>
              </p:txBody>
            </p:sp>
            <p:sp>
              <p:nvSpPr>
                <p:cNvPr id="8" name="手繪多邊形 7"/>
                <p:cNvSpPr/>
                <p:nvPr/>
              </p:nvSpPr>
              <p:spPr>
                <a:xfrm rot="5400000" flipV="1">
                  <a:off x="3819006" y="2455312"/>
                  <a:ext cx="2158731" cy="364712"/>
                </a:xfrm>
                <a:custGeom>
                  <a:avLst/>
                  <a:gdLst>
                    <a:gd name="connsiteX0" fmla="*/ 0 w 2224725"/>
                    <a:gd name="connsiteY0" fmla="*/ 273378 h 282805"/>
                    <a:gd name="connsiteX1" fmla="*/ 358218 w 2224725"/>
                    <a:gd name="connsiteY1" fmla="*/ 0 h 282805"/>
                    <a:gd name="connsiteX2" fmla="*/ 2224725 w 2224725"/>
                    <a:gd name="connsiteY2" fmla="*/ 0 h 282805"/>
                    <a:gd name="connsiteX3" fmla="*/ 1857080 w 2224725"/>
                    <a:gd name="connsiteY3" fmla="*/ 282805 h 282805"/>
                    <a:gd name="connsiteX4" fmla="*/ 0 w 2224725"/>
                    <a:gd name="connsiteY4" fmla="*/ 273378 h 282805"/>
                    <a:gd name="connsiteX0" fmla="*/ 0 w 2158737"/>
                    <a:gd name="connsiteY0" fmla="*/ 215199 h 282805"/>
                    <a:gd name="connsiteX1" fmla="*/ 292230 w 2158737"/>
                    <a:gd name="connsiteY1" fmla="*/ 0 h 282805"/>
                    <a:gd name="connsiteX2" fmla="*/ 2158737 w 2158737"/>
                    <a:gd name="connsiteY2" fmla="*/ 0 h 282805"/>
                    <a:gd name="connsiteX3" fmla="*/ 1791092 w 2158737"/>
                    <a:gd name="connsiteY3" fmla="*/ 282805 h 282805"/>
                    <a:gd name="connsiteX4" fmla="*/ 0 w 2158737"/>
                    <a:gd name="connsiteY4" fmla="*/ 215199 h 282805"/>
                    <a:gd name="connsiteX0" fmla="*/ 0 w 2158737"/>
                    <a:gd name="connsiteY0" fmla="*/ 215199 h 215199"/>
                    <a:gd name="connsiteX1" fmla="*/ 292230 w 2158737"/>
                    <a:gd name="connsiteY1" fmla="*/ 0 h 215199"/>
                    <a:gd name="connsiteX2" fmla="*/ 2158737 w 2158737"/>
                    <a:gd name="connsiteY2" fmla="*/ 0 h 215199"/>
                    <a:gd name="connsiteX3" fmla="*/ 1762811 w 2158737"/>
                    <a:gd name="connsiteY3" fmla="*/ 124136 h 215199"/>
                    <a:gd name="connsiteX4" fmla="*/ 0 w 2158737"/>
                    <a:gd name="connsiteY4" fmla="*/ 215199 h 215199"/>
                    <a:gd name="connsiteX0" fmla="*/ 0 w 2158737"/>
                    <a:gd name="connsiteY0" fmla="*/ 215199 h 215199"/>
                    <a:gd name="connsiteX1" fmla="*/ 292230 w 2158737"/>
                    <a:gd name="connsiteY1" fmla="*/ 0 h 215199"/>
                    <a:gd name="connsiteX2" fmla="*/ 2158737 w 2158737"/>
                    <a:gd name="connsiteY2" fmla="*/ 0 h 215199"/>
                    <a:gd name="connsiteX3" fmla="*/ 1875936 w 2158737"/>
                    <a:gd name="connsiteY3" fmla="*/ 198183 h 215199"/>
                    <a:gd name="connsiteX4" fmla="*/ 0 w 2158737"/>
                    <a:gd name="connsiteY4" fmla="*/ 215199 h 215199"/>
                    <a:gd name="connsiteX0" fmla="*/ 94272 w 1866507"/>
                    <a:gd name="connsiteY0" fmla="*/ 162311 h 198183"/>
                    <a:gd name="connsiteX1" fmla="*/ 0 w 1866507"/>
                    <a:gd name="connsiteY1" fmla="*/ 0 h 198183"/>
                    <a:gd name="connsiteX2" fmla="*/ 1866507 w 1866507"/>
                    <a:gd name="connsiteY2" fmla="*/ 0 h 198183"/>
                    <a:gd name="connsiteX3" fmla="*/ 1583706 w 1866507"/>
                    <a:gd name="connsiteY3" fmla="*/ 198183 h 198183"/>
                    <a:gd name="connsiteX4" fmla="*/ 94272 w 1866507"/>
                    <a:gd name="connsiteY4" fmla="*/ 162311 h 198183"/>
                    <a:gd name="connsiteX0" fmla="*/ 0 w 2158731"/>
                    <a:gd name="connsiteY0" fmla="*/ 204624 h 204624"/>
                    <a:gd name="connsiteX1" fmla="*/ 292224 w 2158731"/>
                    <a:gd name="connsiteY1" fmla="*/ 0 h 204624"/>
                    <a:gd name="connsiteX2" fmla="*/ 2158731 w 2158731"/>
                    <a:gd name="connsiteY2" fmla="*/ 0 h 204624"/>
                    <a:gd name="connsiteX3" fmla="*/ 1875930 w 2158731"/>
                    <a:gd name="connsiteY3" fmla="*/ 198183 h 204624"/>
                    <a:gd name="connsiteX4" fmla="*/ 0 w 2158731"/>
                    <a:gd name="connsiteY4" fmla="*/ 204624 h 2046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58731" h="204624">
                      <a:moveTo>
                        <a:pt x="0" y="204624"/>
                      </a:moveTo>
                      <a:lnTo>
                        <a:pt x="292224" y="0"/>
                      </a:lnTo>
                      <a:lnTo>
                        <a:pt x="2158731" y="0"/>
                      </a:lnTo>
                      <a:lnTo>
                        <a:pt x="1875930" y="198183"/>
                      </a:lnTo>
                      <a:lnTo>
                        <a:pt x="0" y="204624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Schoolbook"/>
                    <a:ea typeface="新細明體" panose="02020500000000000000" pitchFamily="18" charset="-120"/>
                    <a:cs typeface="+mn-cs"/>
                  </a:endParaRPr>
                </a:p>
              </p:txBody>
            </p:sp>
          </p:grpSp>
          <p:grpSp>
            <p:nvGrpSpPr>
              <p:cNvPr id="9" name="群組 13"/>
              <p:cNvGrpSpPr/>
              <p:nvPr/>
            </p:nvGrpSpPr>
            <p:grpSpPr>
              <a:xfrm>
                <a:off x="4907093" y="3869095"/>
                <a:ext cx="1944216" cy="1875991"/>
                <a:chOff x="2843808" y="1558302"/>
                <a:chExt cx="2237239" cy="2158731"/>
              </a:xfrm>
            </p:grpSpPr>
            <p:sp>
              <p:nvSpPr>
                <p:cNvPr id="15" name="矩形 14"/>
                <p:cNvSpPr/>
                <p:nvPr/>
              </p:nvSpPr>
              <p:spPr>
                <a:xfrm>
                  <a:off x="2843808" y="1844824"/>
                  <a:ext cx="1872208" cy="1872208"/>
                </a:xfrm>
                <a:prstGeom prst="rect">
                  <a:avLst/>
                </a:prstGeom>
                <a:solidFill>
                  <a:srgbClr val="E8E8E8"/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Schoolbook"/>
                    <a:ea typeface="新細明體" panose="02020500000000000000" pitchFamily="18" charset="-120"/>
                    <a:cs typeface="+mn-cs"/>
                  </a:endParaRPr>
                </a:p>
              </p:txBody>
            </p:sp>
            <p:sp>
              <p:nvSpPr>
                <p:cNvPr id="16" name="手繪多邊形 15"/>
                <p:cNvSpPr/>
                <p:nvPr/>
              </p:nvSpPr>
              <p:spPr>
                <a:xfrm>
                  <a:off x="2856322" y="1564849"/>
                  <a:ext cx="2224725" cy="282805"/>
                </a:xfrm>
                <a:custGeom>
                  <a:avLst/>
                  <a:gdLst>
                    <a:gd name="connsiteX0" fmla="*/ 0 w 2224725"/>
                    <a:gd name="connsiteY0" fmla="*/ 273378 h 282805"/>
                    <a:gd name="connsiteX1" fmla="*/ 358218 w 2224725"/>
                    <a:gd name="connsiteY1" fmla="*/ 0 h 282805"/>
                    <a:gd name="connsiteX2" fmla="*/ 2224725 w 2224725"/>
                    <a:gd name="connsiteY2" fmla="*/ 0 h 282805"/>
                    <a:gd name="connsiteX3" fmla="*/ 1857080 w 2224725"/>
                    <a:gd name="connsiteY3" fmla="*/ 282805 h 282805"/>
                    <a:gd name="connsiteX4" fmla="*/ 0 w 2224725"/>
                    <a:gd name="connsiteY4" fmla="*/ 273378 h 28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24725" h="282805">
                      <a:moveTo>
                        <a:pt x="0" y="273378"/>
                      </a:moveTo>
                      <a:lnTo>
                        <a:pt x="358218" y="0"/>
                      </a:lnTo>
                      <a:lnTo>
                        <a:pt x="2224725" y="0"/>
                      </a:lnTo>
                      <a:lnTo>
                        <a:pt x="1857080" y="282805"/>
                      </a:lnTo>
                      <a:lnTo>
                        <a:pt x="0" y="273378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Schoolbook"/>
                    <a:ea typeface="新細明體" panose="02020500000000000000" pitchFamily="18" charset="-120"/>
                    <a:cs typeface="+mn-cs"/>
                  </a:endParaRPr>
                </a:p>
              </p:txBody>
            </p:sp>
            <p:sp>
              <p:nvSpPr>
                <p:cNvPr id="17" name="手繪多邊形 16"/>
                <p:cNvSpPr/>
                <p:nvPr/>
              </p:nvSpPr>
              <p:spPr>
                <a:xfrm rot="5400000" flipV="1">
                  <a:off x="3819006" y="2455312"/>
                  <a:ext cx="2158731" cy="364712"/>
                </a:xfrm>
                <a:custGeom>
                  <a:avLst/>
                  <a:gdLst>
                    <a:gd name="connsiteX0" fmla="*/ 0 w 2224725"/>
                    <a:gd name="connsiteY0" fmla="*/ 273378 h 282805"/>
                    <a:gd name="connsiteX1" fmla="*/ 358218 w 2224725"/>
                    <a:gd name="connsiteY1" fmla="*/ 0 h 282805"/>
                    <a:gd name="connsiteX2" fmla="*/ 2224725 w 2224725"/>
                    <a:gd name="connsiteY2" fmla="*/ 0 h 282805"/>
                    <a:gd name="connsiteX3" fmla="*/ 1857080 w 2224725"/>
                    <a:gd name="connsiteY3" fmla="*/ 282805 h 282805"/>
                    <a:gd name="connsiteX4" fmla="*/ 0 w 2224725"/>
                    <a:gd name="connsiteY4" fmla="*/ 273378 h 282805"/>
                    <a:gd name="connsiteX0" fmla="*/ 0 w 2158737"/>
                    <a:gd name="connsiteY0" fmla="*/ 215199 h 282805"/>
                    <a:gd name="connsiteX1" fmla="*/ 292230 w 2158737"/>
                    <a:gd name="connsiteY1" fmla="*/ 0 h 282805"/>
                    <a:gd name="connsiteX2" fmla="*/ 2158737 w 2158737"/>
                    <a:gd name="connsiteY2" fmla="*/ 0 h 282805"/>
                    <a:gd name="connsiteX3" fmla="*/ 1791092 w 2158737"/>
                    <a:gd name="connsiteY3" fmla="*/ 282805 h 282805"/>
                    <a:gd name="connsiteX4" fmla="*/ 0 w 2158737"/>
                    <a:gd name="connsiteY4" fmla="*/ 215199 h 282805"/>
                    <a:gd name="connsiteX0" fmla="*/ 0 w 2158737"/>
                    <a:gd name="connsiteY0" fmla="*/ 215199 h 215199"/>
                    <a:gd name="connsiteX1" fmla="*/ 292230 w 2158737"/>
                    <a:gd name="connsiteY1" fmla="*/ 0 h 215199"/>
                    <a:gd name="connsiteX2" fmla="*/ 2158737 w 2158737"/>
                    <a:gd name="connsiteY2" fmla="*/ 0 h 215199"/>
                    <a:gd name="connsiteX3" fmla="*/ 1762811 w 2158737"/>
                    <a:gd name="connsiteY3" fmla="*/ 124136 h 215199"/>
                    <a:gd name="connsiteX4" fmla="*/ 0 w 2158737"/>
                    <a:gd name="connsiteY4" fmla="*/ 215199 h 215199"/>
                    <a:gd name="connsiteX0" fmla="*/ 0 w 2158737"/>
                    <a:gd name="connsiteY0" fmla="*/ 215199 h 215199"/>
                    <a:gd name="connsiteX1" fmla="*/ 292230 w 2158737"/>
                    <a:gd name="connsiteY1" fmla="*/ 0 h 215199"/>
                    <a:gd name="connsiteX2" fmla="*/ 2158737 w 2158737"/>
                    <a:gd name="connsiteY2" fmla="*/ 0 h 215199"/>
                    <a:gd name="connsiteX3" fmla="*/ 1875936 w 2158737"/>
                    <a:gd name="connsiteY3" fmla="*/ 198183 h 215199"/>
                    <a:gd name="connsiteX4" fmla="*/ 0 w 2158737"/>
                    <a:gd name="connsiteY4" fmla="*/ 215199 h 215199"/>
                    <a:gd name="connsiteX0" fmla="*/ 94272 w 1866507"/>
                    <a:gd name="connsiteY0" fmla="*/ 162311 h 198183"/>
                    <a:gd name="connsiteX1" fmla="*/ 0 w 1866507"/>
                    <a:gd name="connsiteY1" fmla="*/ 0 h 198183"/>
                    <a:gd name="connsiteX2" fmla="*/ 1866507 w 1866507"/>
                    <a:gd name="connsiteY2" fmla="*/ 0 h 198183"/>
                    <a:gd name="connsiteX3" fmla="*/ 1583706 w 1866507"/>
                    <a:gd name="connsiteY3" fmla="*/ 198183 h 198183"/>
                    <a:gd name="connsiteX4" fmla="*/ 94272 w 1866507"/>
                    <a:gd name="connsiteY4" fmla="*/ 162311 h 198183"/>
                    <a:gd name="connsiteX0" fmla="*/ 0 w 2158731"/>
                    <a:gd name="connsiteY0" fmla="*/ 204624 h 204624"/>
                    <a:gd name="connsiteX1" fmla="*/ 292224 w 2158731"/>
                    <a:gd name="connsiteY1" fmla="*/ 0 h 204624"/>
                    <a:gd name="connsiteX2" fmla="*/ 2158731 w 2158731"/>
                    <a:gd name="connsiteY2" fmla="*/ 0 h 204624"/>
                    <a:gd name="connsiteX3" fmla="*/ 1875930 w 2158731"/>
                    <a:gd name="connsiteY3" fmla="*/ 198183 h 204624"/>
                    <a:gd name="connsiteX4" fmla="*/ 0 w 2158731"/>
                    <a:gd name="connsiteY4" fmla="*/ 204624 h 2046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58731" h="204624">
                      <a:moveTo>
                        <a:pt x="0" y="204624"/>
                      </a:moveTo>
                      <a:lnTo>
                        <a:pt x="292224" y="0"/>
                      </a:lnTo>
                      <a:lnTo>
                        <a:pt x="2158731" y="0"/>
                      </a:lnTo>
                      <a:lnTo>
                        <a:pt x="1875930" y="198183"/>
                      </a:lnTo>
                      <a:lnTo>
                        <a:pt x="0" y="204624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Schoolbook"/>
                    <a:ea typeface="新細明體" panose="02020500000000000000" pitchFamily="18" charset="-120"/>
                    <a:cs typeface="+mn-cs"/>
                  </a:endParaRPr>
                </a:p>
              </p:txBody>
            </p:sp>
          </p:grpSp>
          <p:grpSp>
            <p:nvGrpSpPr>
              <p:cNvPr id="10" name="群組 17"/>
              <p:cNvGrpSpPr/>
              <p:nvPr/>
            </p:nvGrpSpPr>
            <p:grpSpPr>
              <a:xfrm>
                <a:off x="6499847" y="2247684"/>
                <a:ext cx="1944216" cy="1875991"/>
                <a:chOff x="2843808" y="1558302"/>
                <a:chExt cx="2237239" cy="2158731"/>
              </a:xfrm>
            </p:grpSpPr>
            <p:sp>
              <p:nvSpPr>
                <p:cNvPr id="19" name="矩形 18"/>
                <p:cNvSpPr/>
                <p:nvPr/>
              </p:nvSpPr>
              <p:spPr>
                <a:xfrm>
                  <a:off x="2843808" y="1844824"/>
                  <a:ext cx="1872208" cy="1872208"/>
                </a:xfrm>
                <a:prstGeom prst="rect">
                  <a:avLst/>
                </a:prstGeom>
                <a:solidFill>
                  <a:srgbClr val="E8E8E8"/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Schoolbook"/>
                    <a:ea typeface="新細明體" panose="02020500000000000000" pitchFamily="18" charset="-120"/>
                    <a:cs typeface="+mn-cs"/>
                  </a:endParaRPr>
                </a:p>
              </p:txBody>
            </p:sp>
            <p:sp>
              <p:nvSpPr>
                <p:cNvPr id="20" name="手繪多邊形 19"/>
                <p:cNvSpPr/>
                <p:nvPr/>
              </p:nvSpPr>
              <p:spPr>
                <a:xfrm>
                  <a:off x="2856322" y="1564849"/>
                  <a:ext cx="2224725" cy="282805"/>
                </a:xfrm>
                <a:custGeom>
                  <a:avLst/>
                  <a:gdLst>
                    <a:gd name="connsiteX0" fmla="*/ 0 w 2224725"/>
                    <a:gd name="connsiteY0" fmla="*/ 273378 h 282805"/>
                    <a:gd name="connsiteX1" fmla="*/ 358218 w 2224725"/>
                    <a:gd name="connsiteY1" fmla="*/ 0 h 282805"/>
                    <a:gd name="connsiteX2" fmla="*/ 2224725 w 2224725"/>
                    <a:gd name="connsiteY2" fmla="*/ 0 h 282805"/>
                    <a:gd name="connsiteX3" fmla="*/ 1857080 w 2224725"/>
                    <a:gd name="connsiteY3" fmla="*/ 282805 h 282805"/>
                    <a:gd name="connsiteX4" fmla="*/ 0 w 2224725"/>
                    <a:gd name="connsiteY4" fmla="*/ 273378 h 28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24725" h="282805">
                      <a:moveTo>
                        <a:pt x="0" y="273378"/>
                      </a:moveTo>
                      <a:lnTo>
                        <a:pt x="358218" y="0"/>
                      </a:lnTo>
                      <a:lnTo>
                        <a:pt x="2224725" y="0"/>
                      </a:lnTo>
                      <a:lnTo>
                        <a:pt x="1857080" y="282805"/>
                      </a:lnTo>
                      <a:lnTo>
                        <a:pt x="0" y="273378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Schoolbook"/>
                    <a:ea typeface="新細明體" panose="02020500000000000000" pitchFamily="18" charset="-120"/>
                    <a:cs typeface="+mn-cs"/>
                  </a:endParaRPr>
                </a:p>
              </p:txBody>
            </p:sp>
            <p:sp>
              <p:nvSpPr>
                <p:cNvPr id="21" name="手繪多邊形 20"/>
                <p:cNvSpPr/>
                <p:nvPr/>
              </p:nvSpPr>
              <p:spPr>
                <a:xfrm rot="5400000" flipV="1">
                  <a:off x="3819006" y="2455312"/>
                  <a:ext cx="2158731" cy="364712"/>
                </a:xfrm>
                <a:custGeom>
                  <a:avLst/>
                  <a:gdLst>
                    <a:gd name="connsiteX0" fmla="*/ 0 w 2224725"/>
                    <a:gd name="connsiteY0" fmla="*/ 273378 h 282805"/>
                    <a:gd name="connsiteX1" fmla="*/ 358218 w 2224725"/>
                    <a:gd name="connsiteY1" fmla="*/ 0 h 282805"/>
                    <a:gd name="connsiteX2" fmla="*/ 2224725 w 2224725"/>
                    <a:gd name="connsiteY2" fmla="*/ 0 h 282805"/>
                    <a:gd name="connsiteX3" fmla="*/ 1857080 w 2224725"/>
                    <a:gd name="connsiteY3" fmla="*/ 282805 h 282805"/>
                    <a:gd name="connsiteX4" fmla="*/ 0 w 2224725"/>
                    <a:gd name="connsiteY4" fmla="*/ 273378 h 282805"/>
                    <a:gd name="connsiteX0" fmla="*/ 0 w 2158737"/>
                    <a:gd name="connsiteY0" fmla="*/ 215199 h 282805"/>
                    <a:gd name="connsiteX1" fmla="*/ 292230 w 2158737"/>
                    <a:gd name="connsiteY1" fmla="*/ 0 h 282805"/>
                    <a:gd name="connsiteX2" fmla="*/ 2158737 w 2158737"/>
                    <a:gd name="connsiteY2" fmla="*/ 0 h 282805"/>
                    <a:gd name="connsiteX3" fmla="*/ 1791092 w 2158737"/>
                    <a:gd name="connsiteY3" fmla="*/ 282805 h 282805"/>
                    <a:gd name="connsiteX4" fmla="*/ 0 w 2158737"/>
                    <a:gd name="connsiteY4" fmla="*/ 215199 h 282805"/>
                    <a:gd name="connsiteX0" fmla="*/ 0 w 2158737"/>
                    <a:gd name="connsiteY0" fmla="*/ 215199 h 215199"/>
                    <a:gd name="connsiteX1" fmla="*/ 292230 w 2158737"/>
                    <a:gd name="connsiteY1" fmla="*/ 0 h 215199"/>
                    <a:gd name="connsiteX2" fmla="*/ 2158737 w 2158737"/>
                    <a:gd name="connsiteY2" fmla="*/ 0 h 215199"/>
                    <a:gd name="connsiteX3" fmla="*/ 1762811 w 2158737"/>
                    <a:gd name="connsiteY3" fmla="*/ 124136 h 215199"/>
                    <a:gd name="connsiteX4" fmla="*/ 0 w 2158737"/>
                    <a:gd name="connsiteY4" fmla="*/ 215199 h 215199"/>
                    <a:gd name="connsiteX0" fmla="*/ 0 w 2158737"/>
                    <a:gd name="connsiteY0" fmla="*/ 215199 h 215199"/>
                    <a:gd name="connsiteX1" fmla="*/ 292230 w 2158737"/>
                    <a:gd name="connsiteY1" fmla="*/ 0 h 215199"/>
                    <a:gd name="connsiteX2" fmla="*/ 2158737 w 2158737"/>
                    <a:gd name="connsiteY2" fmla="*/ 0 h 215199"/>
                    <a:gd name="connsiteX3" fmla="*/ 1875936 w 2158737"/>
                    <a:gd name="connsiteY3" fmla="*/ 198183 h 215199"/>
                    <a:gd name="connsiteX4" fmla="*/ 0 w 2158737"/>
                    <a:gd name="connsiteY4" fmla="*/ 215199 h 215199"/>
                    <a:gd name="connsiteX0" fmla="*/ 94272 w 1866507"/>
                    <a:gd name="connsiteY0" fmla="*/ 162311 h 198183"/>
                    <a:gd name="connsiteX1" fmla="*/ 0 w 1866507"/>
                    <a:gd name="connsiteY1" fmla="*/ 0 h 198183"/>
                    <a:gd name="connsiteX2" fmla="*/ 1866507 w 1866507"/>
                    <a:gd name="connsiteY2" fmla="*/ 0 h 198183"/>
                    <a:gd name="connsiteX3" fmla="*/ 1583706 w 1866507"/>
                    <a:gd name="connsiteY3" fmla="*/ 198183 h 198183"/>
                    <a:gd name="connsiteX4" fmla="*/ 94272 w 1866507"/>
                    <a:gd name="connsiteY4" fmla="*/ 162311 h 198183"/>
                    <a:gd name="connsiteX0" fmla="*/ 0 w 2158731"/>
                    <a:gd name="connsiteY0" fmla="*/ 204624 h 204624"/>
                    <a:gd name="connsiteX1" fmla="*/ 292224 w 2158731"/>
                    <a:gd name="connsiteY1" fmla="*/ 0 h 204624"/>
                    <a:gd name="connsiteX2" fmla="*/ 2158731 w 2158731"/>
                    <a:gd name="connsiteY2" fmla="*/ 0 h 204624"/>
                    <a:gd name="connsiteX3" fmla="*/ 1875930 w 2158731"/>
                    <a:gd name="connsiteY3" fmla="*/ 198183 h 204624"/>
                    <a:gd name="connsiteX4" fmla="*/ 0 w 2158731"/>
                    <a:gd name="connsiteY4" fmla="*/ 204624 h 2046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58731" h="204624">
                      <a:moveTo>
                        <a:pt x="0" y="204624"/>
                      </a:moveTo>
                      <a:lnTo>
                        <a:pt x="292224" y="0"/>
                      </a:lnTo>
                      <a:lnTo>
                        <a:pt x="2158731" y="0"/>
                      </a:lnTo>
                      <a:lnTo>
                        <a:pt x="1875930" y="198183"/>
                      </a:lnTo>
                      <a:lnTo>
                        <a:pt x="0" y="204624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Schoolbook"/>
                    <a:ea typeface="新細明體" panose="02020500000000000000" pitchFamily="18" charset="-120"/>
                    <a:cs typeface="+mn-cs"/>
                  </a:endParaRPr>
                </a:p>
              </p:txBody>
            </p:sp>
          </p:grpSp>
          <p:sp>
            <p:nvSpPr>
              <p:cNvPr id="29" name="圓形箭號 28"/>
              <p:cNvSpPr/>
              <p:nvPr/>
            </p:nvSpPr>
            <p:spPr>
              <a:xfrm rot="2700000">
                <a:off x="6348284" y="1068475"/>
                <a:ext cx="1651353" cy="1651353"/>
              </a:xfrm>
              <a:prstGeom prst="circularArrow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Schoolbook"/>
                  <a:ea typeface="新細明體" panose="02020500000000000000" pitchFamily="18" charset="-120"/>
                  <a:cs typeface="+mn-cs"/>
                </a:endParaRPr>
              </a:p>
            </p:txBody>
          </p:sp>
          <p:sp>
            <p:nvSpPr>
              <p:cNvPr id="32" name="圓形箭號 31"/>
              <p:cNvSpPr/>
              <p:nvPr/>
            </p:nvSpPr>
            <p:spPr>
              <a:xfrm rot="13500000">
                <a:off x="3545855" y="3751728"/>
                <a:ext cx="1651353" cy="1651353"/>
              </a:xfrm>
              <a:prstGeom prst="circularArrow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Schoolbook"/>
                  <a:ea typeface="新細明體" panose="02020500000000000000" pitchFamily="18" charset="-120"/>
                  <a:cs typeface="+mn-cs"/>
                </a:endParaRPr>
              </a:p>
            </p:txBody>
          </p:sp>
          <p:sp>
            <p:nvSpPr>
              <p:cNvPr id="33" name="圓形箭號 32"/>
              <p:cNvSpPr/>
              <p:nvPr/>
            </p:nvSpPr>
            <p:spPr>
              <a:xfrm rot="18900000">
                <a:off x="3627688" y="1068475"/>
                <a:ext cx="1651353" cy="1651353"/>
              </a:xfrm>
              <a:prstGeom prst="circularArrow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Schoolbook"/>
                  <a:ea typeface="新細明體" panose="02020500000000000000" pitchFamily="18" charset="-120"/>
                  <a:cs typeface="+mn-cs"/>
                </a:endParaRPr>
              </a:p>
            </p:txBody>
          </p:sp>
          <p:sp>
            <p:nvSpPr>
              <p:cNvPr id="39" name="圓形箭號 38"/>
              <p:cNvSpPr/>
              <p:nvPr/>
            </p:nvSpPr>
            <p:spPr>
              <a:xfrm rot="8100000">
                <a:off x="6291953" y="3811904"/>
                <a:ext cx="1651353" cy="1651353"/>
              </a:xfrm>
              <a:prstGeom prst="circularArrow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Schoolbook"/>
                  <a:ea typeface="新細明體" panose="02020500000000000000" pitchFamily="18" charset="-120"/>
                  <a:cs typeface="+mn-cs"/>
                </a:endParaRPr>
              </a:p>
            </p:txBody>
          </p:sp>
        </p:grpSp>
        <p:sp>
          <p:nvSpPr>
            <p:cNvPr id="23" name="文字方塊 22"/>
            <p:cNvSpPr txBox="1"/>
            <p:nvPr/>
          </p:nvSpPr>
          <p:spPr>
            <a:xfrm>
              <a:off x="4917968" y="1383159"/>
              <a:ext cx="15818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華康超明體" panose="02020C09000000000000" pitchFamily="49" charset="-120"/>
                  <a:ea typeface="華康超明體" panose="02020C09000000000000" pitchFamily="49" charset="-120"/>
                  <a:cs typeface="+mn-cs"/>
                </a:rPr>
                <a:t>教育目標</a:t>
              </a:r>
              <a:endParaRPr kumimoji="1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  <a:cs typeface="+mn-cs"/>
              </a:endParaRPr>
            </a:p>
          </p:txBody>
        </p:sp>
        <p:sp>
          <p:nvSpPr>
            <p:cNvPr id="24" name="文字方塊 23"/>
            <p:cNvSpPr txBox="1"/>
            <p:nvPr/>
          </p:nvSpPr>
          <p:spPr>
            <a:xfrm>
              <a:off x="3307532" y="3034538"/>
              <a:ext cx="15818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華康超明體" panose="02020C09000000000000" pitchFamily="49" charset="-120"/>
                  <a:ea typeface="華康超明體" panose="02020C09000000000000" pitchFamily="49" charset="-120"/>
                  <a:cs typeface="+mn-cs"/>
                </a:rPr>
                <a:t>學習成效</a:t>
              </a:r>
              <a:endParaRPr kumimoji="1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  <a:cs typeface="+mn-cs"/>
              </a:endParaRPr>
            </a:p>
          </p:txBody>
        </p:sp>
        <p:sp>
          <p:nvSpPr>
            <p:cNvPr id="25" name="文字方塊 24"/>
            <p:cNvSpPr txBox="1"/>
            <p:nvPr/>
          </p:nvSpPr>
          <p:spPr>
            <a:xfrm>
              <a:off x="6514756" y="3061834"/>
              <a:ext cx="15818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華康超明體" panose="02020C09000000000000" pitchFamily="49" charset="-120"/>
                  <a:ea typeface="華康超明體" panose="02020C09000000000000" pitchFamily="49" charset="-120"/>
                  <a:cs typeface="+mn-cs"/>
                </a:rPr>
                <a:t>核心能力</a:t>
              </a:r>
              <a:endParaRPr kumimoji="1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  <a:cs typeface="+mn-cs"/>
              </a:endParaRPr>
            </a:p>
          </p:txBody>
        </p:sp>
        <p:sp>
          <p:nvSpPr>
            <p:cNvPr id="26" name="文字方塊 25"/>
            <p:cNvSpPr txBox="1"/>
            <p:nvPr/>
          </p:nvSpPr>
          <p:spPr>
            <a:xfrm>
              <a:off x="4945264" y="4699566"/>
              <a:ext cx="15818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華康超明體" panose="02020C09000000000000" pitchFamily="49" charset="-120"/>
                  <a:ea typeface="華康超明體" panose="02020C09000000000000" pitchFamily="49" charset="-120"/>
                  <a:cs typeface="+mn-cs"/>
                </a:rPr>
                <a:t>規劃課程</a:t>
              </a:r>
              <a:endParaRPr kumimoji="1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  <a:cs typeface="+mn-cs"/>
              </a:endParaRPr>
            </a:p>
          </p:txBody>
        </p:sp>
        <p:sp>
          <p:nvSpPr>
            <p:cNvPr id="34" name="文字方塊 33"/>
            <p:cNvSpPr txBox="1"/>
            <p:nvPr/>
          </p:nvSpPr>
          <p:spPr>
            <a:xfrm>
              <a:off x="3172172" y="749260"/>
              <a:ext cx="1471836" cy="4695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由學習成效</a:t>
              </a:r>
              <a:endParaRPr kumimoji="1" lang="en-US" altLang="zh-TW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回來檢討</a:t>
              </a:r>
              <a:r>
                <a:rPr kumimoji="1" lang="en-US" altLang="zh-TW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…</a:t>
              </a:r>
              <a:endPara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endParaRPr>
            </a:p>
          </p:txBody>
        </p:sp>
        <p:sp>
          <p:nvSpPr>
            <p:cNvPr id="35" name="文字方塊 34"/>
            <p:cNvSpPr txBox="1"/>
            <p:nvPr/>
          </p:nvSpPr>
          <p:spPr>
            <a:xfrm>
              <a:off x="7344140" y="725101"/>
              <a:ext cx="1471836" cy="4695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再依教育目標</a:t>
              </a:r>
              <a:endParaRPr kumimoji="1" lang="en-US" altLang="zh-TW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擬定核心能力</a:t>
              </a:r>
            </a:p>
          </p:txBody>
        </p:sp>
        <p:sp>
          <p:nvSpPr>
            <p:cNvPr id="36" name="文字方塊 35"/>
            <p:cNvSpPr txBox="1"/>
            <p:nvPr/>
          </p:nvSpPr>
          <p:spPr>
            <a:xfrm>
              <a:off x="7344140" y="5210036"/>
              <a:ext cx="1471836" cy="4695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根據核心能力</a:t>
              </a:r>
              <a:endParaRPr kumimoji="1" lang="en-US" altLang="zh-TW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規劃配合課程</a:t>
              </a:r>
            </a:p>
          </p:txBody>
        </p:sp>
        <p:sp>
          <p:nvSpPr>
            <p:cNvPr id="37" name="文字方塊 36"/>
            <p:cNvSpPr txBox="1"/>
            <p:nvPr/>
          </p:nvSpPr>
          <p:spPr>
            <a:xfrm>
              <a:off x="2020044" y="2996952"/>
              <a:ext cx="1471836" cy="4695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教學評量檢視</a:t>
              </a:r>
              <a:endParaRPr kumimoji="1" lang="en-US" altLang="zh-TW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學生學習成效</a:t>
              </a:r>
            </a:p>
          </p:txBody>
        </p:sp>
        <p:sp>
          <p:nvSpPr>
            <p:cNvPr id="38" name="文字方塊 37"/>
            <p:cNvSpPr txBox="1"/>
            <p:nvPr/>
          </p:nvSpPr>
          <p:spPr>
            <a:xfrm>
              <a:off x="1403648" y="4149080"/>
              <a:ext cx="2088232" cy="667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華康中圓體" panose="020F0509000000000000" pitchFamily="49" charset="-120"/>
                  <a:ea typeface="華康中圓體" panose="020F0509000000000000" pitchFamily="49" charset="-120"/>
                  <a:cs typeface="+mn-cs"/>
                </a:rPr>
                <a:t>  </a:t>
              </a:r>
              <a:r>
                <a:rPr kumimoji="1" lang="zh-TW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9900FF"/>
                  </a:solidFill>
                  <a:effectLst/>
                  <a:uLnTx/>
                  <a:uFillTx/>
                  <a:latin typeface="華康中圓體" panose="020F0509000000000000" pitchFamily="49" charset="-120"/>
                  <a:ea typeface="華康中圓體" panose="020F0509000000000000" pitchFamily="49" charset="-120"/>
                  <a:cs typeface="+mn-cs"/>
                </a:rPr>
                <a:t>檢定學習成效：</a:t>
              </a:r>
              <a:endParaRPr kumimoji="1" lang="en-US" altLang="zh-TW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cs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  </a:t>
              </a:r>
              <a:r>
                <a:rPr kumimoji="1" lang="zh-TW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傳統</a:t>
              </a:r>
              <a:r>
                <a:rPr kumimoji="1" lang="zh-TW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考試成績、</a:t>
              </a:r>
              <a:r>
                <a:rPr kumimoji="1" lang="zh-TW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證照</a:t>
              </a:r>
              <a:endParaRPr kumimoji="1" lang="en-US" altLang="zh-TW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   整合式課程</a:t>
              </a:r>
              <a:r>
                <a:rPr kumimoji="1" lang="en-US" altLang="zh-TW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標楷體" panose="03000509000000000000" pitchFamily="65" charset="-120"/>
                  <a:cs typeface="Times New Roman" pitchFamily="18" charset="0"/>
                </a:rPr>
                <a:t>(Capstone)</a:t>
              </a:r>
              <a:endParaRPr kumimoji="1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endParaRPr>
            </a:p>
          </p:txBody>
        </p:sp>
        <p:sp>
          <p:nvSpPr>
            <p:cNvPr id="41" name="文字方塊 40"/>
            <p:cNvSpPr txBox="1"/>
            <p:nvPr/>
          </p:nvSpPr>
          <p:spPr>
            <a:xfrm>
              <a:off x="5220072" y="2852936"/>
              <a:ext cx="1264478" cy="519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我們想教出怎樣的同學</a:t>
              </a:r>
              <a:r>
                <a:rPr kumimoji="1" lang="en-US" altLang="zh-TW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?</a:t>
              </a:r>
              <a:endParaRPr kumimoji="1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5099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5976" y="548680"/>
            <a:ext cx="7467600" cy="706090"/>
          </a:xfrm>
        </p:spPr>
        <p:txBody>
          <a:bodyPr>
            <a:noAutofit/>
          </a:bodyPr>
          <a:lstStyle/>
          <a:p>
            <a:pPr algn="ctr"/>
            <a:r>
              <a:rPr lang="zh-TW" altLang="en-US" sz="44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課程特色</a:t>
            </a:r>
            <a:endParaRPr lang="zh-TW" altLang="en-US" sz="44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457200" y="1700808"/>
            <a:ext cx="8208912" cy="3960440"/>
          </a:xfrm>
        </p:spPr>
        <p:txBody>
          <a:bodyPr/>
          <a:lstStyle/>
          <a:p>
            <a:pPr>
              <a:spcBef>
                <a:spcPts val="1200"/>
              </a:spcBef>
              <a:buFont typeface="Wingdings" pitchFamily="2" charset="2"/>
              <a:buChar char="u"/>
            </a:pP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3200" b="1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野外教學實習</a:t>
            </a:r>
            <a:endParaRPr lang="en-US" altLang="zh-TW" sz="3200" b="1" dirty="0" smtClean="0">
              <a:solidFill>
                <a:srgbClr val="0070C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ts val="1200"/>
              </a:spcBef>
              <a:buFont typeface="Wingdings" pitchFamily="2" charset="2"/>
              <a:buChar char="u"/>
            </a:pPr>
            <a:r>
              <a:rPr lang="en-US" altLang="zh-TW" sz="3200" b="1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zh-TW" sz="3200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大學部</a:t>
            </a:r>
            <a:r>
              <a:rPr lang="zh-TW" altLang="en-US" sz="3200" b="1" dirty="0">
                <a:solidFill>
                  <a:srgbClr val="0070C0"/>
                </a:solidFill>
                <a:ea typeface="標楷體" pitchFamily="65" charset="-120"/>
              </a:rPr>
              <a:t>暑期地球科學實務課程</a:t>
            </a:r>
            <a:endParaRPr lang="en-US" altLang="zh-TW" sz="3200" b="1" dirty="0" smtClean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ts val="1200"/>
              </a:spcBef>
              <a:buFont typeface="Wingdings" pitchFamily="2" charset="2"/>
              <a:buChar char="u"/>
            </a:pPr>
            <a:r>
              <a:rPr lang="zh-TW" altLang="en-US" sz="3200" b="1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3200" b="1" dirty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境外</a:t>
            </a:r>
            <a:r>
              <a:rPr lang="zh-TW" altLang="en-US" sz="3200" b="1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聯合之</a:t>
            </a:r>
            <a:r>
              <a:rPr lang="zh-TW" altLang="zh-TW" sz="3200" b="1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野外</a:t>
            </a:r>
            <a:r>
              <a:rPr lang="zh-TW" altLang="en-US" sz="3200" b="1" dirty="0" smtClean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教學 </a:t>
            </a:r>
            <a:endParaRPr lang="en-US" altLang="zh-TW" sz="3200" b="1" dirty="0" smtClean="0">
              <a:solidFill>
                <a:srgbClr val="0070C0"/>
              </a:solidFill>
              <a:latin typeface="標楷體" pitchFamily="65" charset="-120"/>
              <a:ea typeface="標楷體" pitchFamily="65" charset="-120"/>
            </a:endParaRPr>
          </a:p>
          <a:p>
            <a:pPr marL="90488" indent="-90488">
              <a:spcBef>
                <a:spcPts val="1200"/>
              </a:spcBef>
              <a:buFont typeface="Wingdings" pitchFamily="2" charset="2"/>
              <a:buChar char="u"/>
              <a:tabLst>
                <a:tab pos="90488" algn="l"/>
              </a:tabLst>
            </a:pPr>
            <a:r>
              <a:rPr lang="zh-TW" altLang="en-US" sz="3200" b="1" dirty="0" smtClean="0">
                <a:latin typeface="標楷體" pitchFamily="65" charset="-120"/>
                <a:ea typeface="標楷體" pitchFamily="65" charset="-120"/>
              </a:rPr>
              <a:t> 招收外籍生、雙聯學位、交換生</a:t>
            </a:r>
            <a:endParaRPr lang="en-US" altLang="zh-TW" sz="3200" b="1" dirty="0" smtClean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ts val="1200"/>
              </a:spcBef>
              <a:buFont typeface="Wingdings" pitchFamily="2" charset="2"/>
              <a:buChar char="u"/>
            </a:pPr>
            <a:r>
              <a:rPr lang="zh-TW" altLang="en-US" sz="3200" b="1" dirty="0" smtClean="0"/>
              <a:t>  </a:t>
            </a:r>
            <a:r>
              <a:rPr lang="zh-TW" altLang="zh-TW" sz="3200" b="1" dirty="0" smtClean="0">
                <a:latin typeface="標楷體" pitchFamily="65" charset="-120"/>
                <a:ea typeface="標楷體" pitchFamily="65" charset="-120"/>
              </a:rPr>
              <a:t>英語</a:t>
            </a:r>
            <a:r>
              <a:rPr lang="zh-TW" altLang="en-US" sz="3200" b="1" dirty="0" smtClean="0">
                <a:latin typeface="標楷體" pitchFamily="65" charset="-120"/>
                <a:ea typeface="標楷體" pitchFamily="65" charset="-120"/>
              </a:rPr>
              <a:t>授課</a:t>
            </a:r>
            <a:endParaRPr lang="en-US" altLang="zh-TW" sz="3200" b="1" dirty="0" smtClean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ts val="1200"/>
              </a:spcBef>
              <a:buNone/>
            </a:pPr>
            <a:endParaRPr lang="en-US" altLang="zh-TW" sz="2800" b="1" dirty="0" smtClean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ts val="1200"/>
              </a:spcBef>
              <a:buNone/>
            </a:pPr>
            <a:endParaRPr lang="en-US" altLang="zh-TW" sz="2800" b="1" dirty="0" smtClean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ts val="1200"/>
              </a:spcBef>
            </a:pPr>
            <a:endParaRPr lang="en-US" altLang="zh-TW" sz="2800" b="1" dirty="0" smtClean="0">
              <a:latin typeface="標楷體" pitchFamily="65" charset="-120"/>
              <a:ea typeface="標楷體" pitchFamily="65" charset="-120"/>
            </a:endParaRPr>
          </a:p>
          <a:p>
            <a:endParaRPr lang="en-US" altLang="zh-TW" sz="2800" b="1" dirty="0" smtClean="0">
              <a:latin typeface="標楷體" pitchFamily="65" charset="-120"/>
              <a:ea typeface="標楷體" pitchFamily="65" charset="-120"/>
            </a:endParaRPr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4"/>
          <p:cNvSpPr>
            <a:spLocks noChangeArrowheads="1"/>
          </p:cNvSpPr>
          <p:nvPr/>
        </p:nvSpPr>
        <p:spPr bwMode="auto">
          <a:xfrm>
            <a:off x="4705350" y="2698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野外教學課程</a:t>
            </a:r>
          </a:p>
        </p:txBody>
      </p:sp>
      <p:sp>
        <p:nvSpPr>
          <p:cNvPr id="46082" name="Text Box 5"/>
          <p:cNvSpPr txBox="1">
            <a:spLocks noChangeArrowheads="1"/>
          </p:cNvSpPr>
          <p:nvPr/>
        </p:nvSpPr>
        <p:spPr bwMode="auto">
          <a:xfrm>
            <a:off x="395288" y="1412875"/>
            <a:ext cx="8424862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野外教學為本系主要課程特色，充分地讓學生將所學實際運用於地質考察，並了解地質構造之其形成機制及環境背景。</a:t>
            </a:r>
            <a:endParaRPr kumimoji="0" lang="zh-TW" altLang="en-US" sz="2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標楷體" pitchFamily="65" charset="-120"/>
              <a:cs typeface="+mn-cs"/>
            </a:endParaRPr>
          </a:p>
        </p:txBody>
      </p:sp>
      <p:sp>
        <p:nvSpPr>
          <p:cNvPr id="46083" name="Text Box 7"/>
          <p:cNvSpPr txBox="1">
            <a:spLocks noChangeArrowheads="1"/>
          </p:cNvSpPr>
          <p:nvPr/>
        </p:nvSpPr>
        <p:spPr bwMode="auto">
          <a:xfrm>
            <a:off x="539750" y="2276475"/>
            <a:ext cx="8569325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大一：普通地質學</a:t>
            </a:r>
            <a:r>
              <a:rPr kumimoji="0" lang="en-US" altLang="zh-TW" sz="24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(</a:t>
            </a: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基隆、車籠埔斷層、龜山島</a:t>
            </a:r>
            <a:r>
              <a:rPr kumimoji="0" lang="en-US" altLang="zh-TW" sz="24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)</a:t>
            </a:r>
          </a:p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大二：沉積地質學</a:t>
            </a:r>
            <a:r>
              <a:rPr kumimoji="0" lang="en-US" altLang="zh-TW" sz="24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(</a:t>
            </a: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玉井、甲仙、七股</a:t>
            </a:r>
            <a:r>
              <a:rPr kumimoji="0" lang="en-US" altLang="zh-TW" sz="24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)</a:t>
            </a:r>
          </a:p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           礦物學</a:t>
            </a:r>
            <a:r>
              <a:rPr kumimoji="0" lang="en-US" altLang="zh-TW" sz="24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(</a:t>
            </a:r>
            <a:r>
              <a:rPr kumimoji="0" lang="zh-TW" altLang="zh-TW" sz="24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金瓜石</a:t>
            </a: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、</a:t>
            </a:r>
            <a:r>
              <a:rPr kumimoji="0" lang="zh-TW" altLang="zh-TW" sz="24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本山礦場</a:t>
            </a: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、</a:t>
            </a:r>
            <a:r>
              <a:rPr kumimoji="0" lang="zh-TW" altLang="zh-TW" sz="24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黃金瀑布</a:t>
            </a: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、</a:t>
            </a:r>
            <a:r>
              <a:rPr kumimoji="0" lang="zh-TW" altLang="zh-TW" sz="24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北海岸</a:t>
            </a:r>
            <a:r>
              <a:rPr kumimoji="0" lang="en-US" altLang="zh-TW" sz="24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)</a:t>
            </a:r>
          </a:p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           岩石學</a:t>
            </a:r>
            <a:r>
              <a:rPr kumimoji="0" lang="en-US" altLang="zh-TW" sz="24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(</a:t>
            </a:r>
            <a:r>
              <a:rPr kumimoji="0" lang="zh-TW" altLang="zh-TW" sz="24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蘇花公路、南澳及中橫太魯閣國家公園路段</a:t>
            </a:r>
            <a:r>
              <a:rPr kumimoji="0" lang="en-US" altLang="zh-TW" sz="24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)</a:t>
            </a:r>
          </a:p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大三：地球物理探勘學</a:t>
            </a:r>
            <a:r>
              <a:rPr kumimoji="0" lang="en-US" altLang="zh-TW" sz="24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(</a:t>
            </a: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中油震測隊、石岡壩</a:t>
            </a:r>
            <a:r>
              <a:rPr kumimoji="0" lang="en-US" altLang="zh-TW" sz="24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)</a:t>
            </a:r>
          </a:p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           </a:t>
            </a: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構造地質學</a:t>
            </a:r>
            <a:r>
              <a:rPr kumimoji="0" lang="en-US" altLang="zh-TW" sz="24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(</a:t>
            </a: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北濱一帶</a:t>
            </a:r>
            <a:r>
              <a:rPr kumimoji="0" lang="en-US" altLang="zh-TW" sz="24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)</a:t>
            </a:r>
          </a:p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大四：台灣地質</a:t>
            </a:r>
            <a:r>
              <a:rPr kumimoji="0" lang="en-US" altLang="zh-TW" sz="24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(</a:t>
            </a: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中橫、海岸山脈、花東、恆春</a:t>
            </a:r>
            <a:r>
              <a:rPr kumimoji="0" lang="en-US" altLang="zh-TW" sz="24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…</a:t>
            </a:r>
            <a:r>
              <a:rPr kumimoji="0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等</a:t>
            </a:r>
            <a:r>
              <a:rPr kumimoji="0" lang="en-US" altLang="zh-TW" sz="24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)</a:t>
            </a:r>
            <a:endParaRPr kumimoji="0" lang="en-US" altLang="zh-TW" sz="2400" b="1" i="0" u="none" strike="noStrike" kern="1200" cap="none" spc="0" normalizeH="0" baseline="0" noProof="0">
              <a:ln>
                <a:noFill/>
              </a:ln>
              <a:solidFill>
                <a:srgbClr val="9900FF"/>
              </a:solidFill>
              <a:effectLst/>
              <a:uLnTx/>
              <a:uFillTx/>
              <a:latin typeface="Arial" charset="0"/>
              <a:ea typeface="標楷體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959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79512" y="1124744"/>
            <a:ext cx="8928100" cy="532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l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defRPr/>
            </a:pPr>
            <a:r>
              <a:rPr lang="zh-TW" altLang="en-US" sz="2400" kern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提升學生對於地質研究之興趣，更加強學生對於野外實際調查之能力。</a:t>
            </a:r>
          </a:p>
        </p:txBody>
      </p:sp>
      <p:pic>
        <p:nvPicPr>
          <p:cNvPr id="11" name="Picture 4" descr="https://scontent-b.xx.fbcdn.net/hphotos-xfp1/v/t1.0-9/1506926_963859810294377_4681055153937318585_n.jpg?oh=e63a95867e772759435055967991e964&amp;oe=553C19B4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343" y="1982440"/>
            <a:ext cx="2235200" cy="360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8" descr="https://scontent-b.xx.fbcdn.net/hphotos-xpa1/v/t1.0-9/s720x720/934889_900115953341746_4153388426605950719_n.jpg?oh=5914ed0792329b169e5f397aaa9a7631&amp;oe=54FA17D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/>
          <a:stretch>
            <a:fillRect/>
          </a:stretch>
        </p:blipFill>
        <p:spPr bwMode="auto">
          <a:xfrm>
            <a:off x="490556" y="3909665"/>
            <a:ext cx="2665412" cy="167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0" descr="https://fbcdn-sphotos-c-a.akamaihd.net/hphotos-ak-xpa1/v/t1.0-9/10462558_718581001537046_7822897844814475001_n.jpg?oh=5f73d5a0fa2a3be814049f58c4ec5945&amp;oe=55087485&amp;__gda__=1426207805_2d308a7de404a884fcdcc95e23bcd61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6648"/>
          <a:stretch>
            <a:fillRect/>
          </a:stretch>
        </p:blipFill>
        <p:spPr bwMode="auto">
          <a:xfrm>
            <a:off x="5519756" y="3968403"/>
            <a:ext cx="3148012" cy="162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0" descr="E:\辦公區\助教專用\E.  大學部\E02. 野外及保險\1031野外及保險\2014.11.28 普地野外照片\IMG_1562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0556" y="1990378"/>
            <a:ext cx="2662237" cy="187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1" descr="E:\辦公區\助教專用\E.  大學部\E02. 野外及保險\1031野外及保險\2014.11.28 普地野外照片\IMG_1336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41981" y="2007840"/>
            <a:ext cx="2941637" cy="189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498444" y="252425"/>
            <a:ext cx="8229600" cy="864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912813"/>
            <a:r>
              <a:rPr lang="zh-TW" altLang="en-US" sz="4600" b="1" dirty="0" smtClean="0">
                <a:solidFill>
                  <a:srgbClr val="0000FF"/>
                </a:solidFill>
                <a:ea typeface="標楷體" pitchFamily="65" charset="-120"/>
              </a:rPr>
              <a:t>野 外 教 學 課 程</a:t>
            </a:r>
            <a:endParaRPr lang="zh-TW" altLang="en-US" sz="4600" b="1" dirty="0">
              <a:solidFill>
                <a:srgbClr val="0000FF"/>
              </a:solidFill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8620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圖片 6" descr="IMG_405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76539" y="3467556"/>
            <a:ext cx="2228487" cy="3025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4" name="Rectangle 4"/>
          <p:cNvSpPr>
            <a:spLocks noChangeArrowheads="1"/>
          </p:cNvSpPr>
          <p:nvPr/>
        </p:nvSpPr>
        <p:spPr bwMode="auto">
          <a:xfrm>
            <a:off x="5137488" y="197717"/>
            <a:ext cx="401448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台法野外課程</a:t>
            </a:r>
          </a:p>
        </p:txBody>
      </p:sp>
      <p:pic>
        <p:nvPicPr>
          <p:cNvPr id="49155" name="圖片 3" descr="C:\Documents and Settings\Te-Hui\桌面\台法\Al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5587" y="3467556"/>
            <a:ext cx="6285276" cy="2998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6" name="圖片 4" descr="DSCF034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5587" y="1340717"/>
            <a:ext cx="2683526" cy="2088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圖片 7" descr="圖片6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40152" y="1344768"/>
            <a:ext cx="3064874" cy="2102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圖片 6" descr="圖片5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97935" y="1317570"/>
            <a:ext cx="2826343" cy="2110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28840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Picture 15" descr="圖片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59409" y="4030780"/>
            <a:ext cx="4380230" cy="3514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2" name="Rectangle 4"/>
          <p:cNvSpPr>
            <a:spLocks noChangeArrowheads="1"/>
          </p:cNvSpPr>
          <p:nvPr/>
        </p:nvSpPr>
        <p:spPr bwMode="auto">
          <a:xfrm>
            <a:off x="5028487" y="121444"/>
            <a:ext cx="407340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6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中日野外課程</a:t>
            </a:r>
          </a:p>
        </p:txBody>
      </p:sp>
      <p:pic>
        <p:nvPicPr>
          <p:cNvPr id="51203" name="Picture 12" descr="圖片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6708" y="1225794"/>
            <a:ext cx="3822700" cy="287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4" name="Picture 13" descr="圖片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64376" y="1225794"/>
            <a:ext cx="4123034" cy="3089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5" name="Picture 14" descr="圖片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5288" y="4264025"/>
            <a:ext cx="3816350" cy="259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04933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4" descr="https://encrypted-tbn0.gstatic.com/images?q=tbn:ANd9GcSvQ-Y9EOuOL-axtbqk2nHN5nhgyLzqktAr3oIkESbwNaqr9FO-cQ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5963" y="4075113"/>
            <a:ext cx="2914650" cy="259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0" name="Picture 2" descr="https://encrypted-tbn2.gstatic.com/images?q=tbn:ANd9GcTOuOBGS1Pv678e_3CLrQlOugYNSUYVJNvpISDY933MmpIWeyjXh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3611846" flipH="1">
            <a:off x="2181225" y="-179387"/>
            <a:ext cx="2447925" cy="31115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48131" name="Text Box 2"/>
          <p:cNvSpPr txBox="1">
            <a:spLocks noChangeArrowheads="1"/>
          </p:cNvSpPr>
          <p:nvPr/>
        </p:nvSpPr>
        <p:spPr bwMode="auto">
          <a:xfrm>
            <a:off x="395288" y="2130425"/>
            <a:ext cx="8064500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實地考察</a:t>
            </a:r>
          </a:p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對於地科系是不可缺少的一環</a:t>
            </a:r>
          </a:p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也讓學生們留下深刻的回憶及經驗</a:t>
            </a:r>
          </a:p>
        </p:txBody>
      </p:sp>
    </p:spTree>
    <p:extLst>
      <p:ext uri="{BB962C8B-B14F-4D97-AF65-F5344CB8AC3E}">
        <p14:creationId xmlns:p14="http://schemas.microsoft.com/office/powerpoint/2010/main" val="147607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8015287" cy="576362"/>
          </a:xfrm>
        </p:spPr>
        <p:txBody>
          <a:bodyPr>
            <a:normAutofit fontScale="90000"/>
          </a:bodyPr>
          <a:lstStyle/>
          <a:p>
            <a:pPr algn="ctr" defTabSz="912813" fontAlgn="auto">
              <a:spcAft>
                <a:spcPts val="0"/>
              </a:spcAft>
              <a:defRPr/>
            </a:pPr>
            <a:r>
              <a:rPr lang="zh-TW" altLang="en-US" sz="4600" b="1" dirty="0" smtClean="0">
                <a:ea typeface="標楷體" pitchFamily="65" charset="-120"/>
              </a:rPr>
              <a:t>暑期地球科學實務課程</a:t>
            </a:r>
          </a:p>
        </p:txBody>
      </p:sp>
      <p:sp>
        <p:nvSpPr>
          <p:cNvPr id="5222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9750" y="1412875"/>
            <a:ext cx="8280400" cy="4752975"/>
          </a:xfrm>
        </p:spPr>
        <p:txBody>
          <a:bodyPr/>
          <a:lstStyle/>
          <a:p>
            <a:pPr defTabSz="912813">
              <a:buFont typeface="Wingdings" pitchFamily="2" charset="2"/>
              <a:buNone/>
            </a:pPr>
            <a:endParaRPr lang="en-US" altLang="zh-TW" sz="2800" smtClean="0">
              <a:latin typeface="Times New Roman" pitchFamily="18" charset="0"/>
              <a:ea typeface="標楷體" pitchFamily="65" charset="-120"/>
            </a:endParaRPr>
          </a:p>
          <a:p>
            <a:pPr defTabSz="912813">
              <a:spcBef>
                <a:spcPct val="50000"/>
              </a:spcBef>
              <a:buFont typeface="Wingdings" pitchFamily="2" charset="2"/>
              <a:buNone/>
            </a:pPr>
            <a:endParaRPr lang="en-US" altLang="zh-TW" sz="2800" b="1" smtClean="0">
              <a:solidFill>
                <a:srgbClr val="FF5050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52227" name="Rectangle 4"/>
          <p:cNvSpPr>
            <a:spLocks noChangeArrowheads="1"/>
          </p:cNvSpPr>
          <p:nvPr/>
        </p:nvSpPr>
        <p:spPr bwMode="auto">
          <a:xfrm>
            <a:off x="58167" y="756677"/>
            <a:ext cx="8641333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defTabSz="912813" eaLnBrk="0" hangingPunct="0">
              <a:tabLst>
                <a:tab pos="893763" algn="l"/>
              </a:tabLst>
            </a:pPr>
            <a:endParaRPr kumimoji="0" lang="en-US" altLang="zh-TW" sz="900" dirty="0">
              <a:latin typeface="Calibri" pitchFamily="34" charset="0"/>
            </a:endParaRPr>
          </a:p>
          <a:p>
            <a:pPr algn="ctr" defTabSz="912813" eaLnBrk="0" hangingPunct="0">
              <a:tabLst>
                <a:tab pos="893763" algn="l"/>
              </a:tabLst>
            </a:pPr>
            <a:r>
              <a:rPr kumimoji="0" lang="zh-TW" altLang="en-US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為提早</a:t>
            </a:r>
            <a:r>
              <a:rPr kumimoji="0" lang="zh-TW" altLang="en-US" sz="2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培育學用合一之</a:t>
            </a:r>
            <a:r>
              <a:rPr kumimoji="0" lang="zh-TW" altLang="en-US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地球</a:t>
            </a:r>
            <a:r>
              <a:rPr kumimoji="0" lang="zh-TW" altLang="en-US" sz="2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科學人才</a:t>
            </a:r>
            <a:r>
              <a:rPr kumimoji="0" lang="zh-TW" altLang="en-US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，鼓勵學生</a:t>
            </a:r>
            <a:r>
              <a:rPr kumimoji="0" lang="zh-TW" altLang="en-US" sz="2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參與業界實習</a:t>
            </a:r>
            <a:endParaRPr kumimoji="0" lang="zh-TW" altLang="en-US" sz="2400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52574" name="Group 3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0747043"/>
              </p:ext>
            </p:extLst>
          </p:nvPr>
        </p:nvGraphicFramePr>
        <p:xfrm>
          <a:off x="1187624" y="1484784"/>
          <a:ext cx="6480720" cy="4968240"/>
        </p:xfrm>
        <a:graphic>
          <a:graphicData uri="http://schemas.openxmlformats.org/drawingml/2006/table">
            <a:tbl>
              <a:tblPr/>
              <a:tblGrid>
                <a:gridCol w="25692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114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299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類別</a:t>
                      </a:r>
                      <a:endParaRPr kumimoji="1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863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實習地點</a:t>
                      </a:r>
                      <a:endParaRPr kumimoji="1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86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499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地震類</a:t>
                      </a:r>
                      <a:endParaRPr kumimoji="1" lang="zh-TW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中央氣象局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地震測報中心</a:t>
                      </a:r>
                      <a:endParaRPr kumimoji="1" lang="zh-TW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499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工程地物類</a:t>
                      </a:r>
                      <a:endParaRPr kumimoji="1" lang="zh-TW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D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工業技術研究院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綠能與環境研究所、化學所</a:t>
                      </a:r>
                      <a:endParaRPr kumimoji="1" lang="zh-TW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D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499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石油探勘類</a:t>
                      </a:r>
                      <a:endParaRPr kumimoji="1" lang="zh-TW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台灣中油股份有限公司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探採研究所</a:t>
                      </a:r>
                      <a:endParaRPr kumimoji="1" lang="zh-TW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499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環境地質類</a:t>
                      </a:r>
                      <a:endParaRPr kumimoji="1" lang="zh-TW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D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財團法人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中興工程顧問社</a:t>
                      </a:r>
                      <a:endParaRPr kumimoji="1" lang="zh-TW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D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499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地質調查類</a:t>
                      </a:r>
                      <a:endParaRPr kumimoji="1" lang="zh-TW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經濟部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中央地質調查所</a:t>
                      </a:r>
                      <a:endParaRPr kumimoji="1" lang="zh-TW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853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地質資料整合類</a:t>
                      </a:r>
                      <a:endParaRPr kumimoji="1" lang="zh-TW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國立自然科學博物館</a:t>
                      </a:r>
                      <a:endParaRPr kumimoji="1" lang="zh-TW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7467600" cy="11430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defTabSz="912813"/>
            <a:r>
              <a:rPr lang="zh-TW" altLang="en-US" sz="4600" b="1" cap="none" smtClean="0">
                <a:ea typeface="標楷體" pitchFamily="65" charset="-120"/>
              </a:rPr>
              <a:t>工研院綠能所</a:t>
            </a:r>
          </a:p>
        </p:txBody>
      </p:sp>
      <p:pic>
        <p:nvPicPr>
          <p:cNvPr id="5" name="Picture 5" descr="D:\課程\工研院\DSCN0769.JPG"/>
          <p:cNvPicPr>
            <a:picLocks noChangeAspect="1" noChangeArrowheads="1"/>
          </p:cNvPicPr>
          <p:nvPr/>
        </p:nvPicPr>
        <p:blipFill>
          <a:blip r:embed="rId2" cstate="print">
            <a:lum bright="-6000" contrast="-46000"/>
          </a:blip>
          <a:srcRect/>
          <a:stretch>
            <a:fillRect/>
          </a:stretch>
        </p:blipFill>
        <p:spPr bwMode="auto">
          <a:xfrm>
            <a:off x="611188" y="4779963"/>
            <a:ext cx="2520950" cy="188912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4275" name="Picture 4" descr="DSC0626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2138" y="4778375"/>
            <a:ext cx="2519362" cy="189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6" name="Picture 5" descr="DSC0623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1500" y="4725988"/>
            <a:ext cx="2592388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7" name="Picture 13" descr="G:\Photo\(2011.07.18~09.09)工研院\(2011.07.28~29)露頭量測\05_萬安部落-盧山層\_L116043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188" y="3070225"/>
            <a:ext cx="2592387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8" name="Picture 5" descr="G:\Photo\(2011.07.18~09.09)工研院\(2011.08.02)福隆校正MT\IMG_258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32138" y="3065463"/>
            <a:ext cx="2592387" cy="173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9" name="Picture 11" descr="G:\Photo\(2011.07.18~09.09)工研院\(2011.08.16~)花蓮和平野外\01_和平林道\_L116062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51500" y="3068638"/>
            <a:ext cx="2592388" cy="172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80" name="文字方塊 10"/>
          <p:cNvSpPr txBox="1">
            <a:spLocks noChangeArrowheads="1"/>
          </p:cNvSpPr>
          <p:nvPr/>
        </p:nvSpPr>
        <p:spPr bwMode="auto">
          <a:xfrm>
            <a:off x="539750" y="1125538"/>
            <a:ext cx="7848600" cy="212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itchFamily="2" charset="2"/>
              <a:buChar char="u"/>
              <a:tabLst/>
              <a:defRPr/>
            </a:pPr>
            <a:r>
              <a:rPr kumimoji="0" lang="zh-TW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野外工作項目瞭解、儀器種類及功能特性、儀器操作及故障排除、資料收錄及檔案整理、資料品質鑑定。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itchFamily="2" charset="2"/>
              <a:buChar char="u"/>
              <a:tabLst/>
              <a:defRPr/>
            </a:pPr>
            <a:r>
              <a:rPr kumimoji="0" lang="zh-TW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資料下載與建檔、分析工具瞭解與演練、熟讀工作手冊、熟悉電腦軟體及操作程序、資料分析與整理、報表製作及維護、資料庫建立與使用。</a:t>
            </a:r>
            <a:endParaRPr kumimoji="0" lang="en-US" altLang="zh-TW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經由野外實習、現場演練及室內資料處理分析，學習地球科學工程應用之要點與訣竅，從中獲得經驗，並培養興趣。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4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744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44624"/>
            <a:ext cx="8229600" cy="1252728"/>
          </a:xfrm>
        </p:spPr>
        <p:txBody>
          <a:bodyPr/>
          <a:lstStyle/>
          <a:p>
            <a:pPr defTabSz="912813" fontAlgn="auto">
              <a:spcAft>
                <a:spcPts val="0"/>
              </a:spcAft>
              <a:defRPr/>
            </a:pPr>
            <a:r>
              <a:rPr lang="zh-TW" altLang="en-US" sz="4600" b="1" dirty="0" smtClean="0">
                <a:ea typeface="標楷體" pitchFamily="65" charset="-120"/>
              </a:rPr>
              <a:t>大型研究計畫</a:t>
            </a:r>
          </a:p>
        </p:txBody>
      </p:sp>
      <p:sp>
        <p:nvSpPr>
          <p:cNvPr id="24578" name="Text Box 5"/>
          <p:cNvSpPr txBox="1">
            <a:spLocks noChangeArrowheads="1"/>
          </p:cNvSpPr>
          <p:nvPr/>
        </p:nvSpPr>
        <p:spPr bwMode="auto">
          <a:xfrm>
            <a:off x="395536" y="1124744"/>
            <a:ext cx="86106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☆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台灣大地動力學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TAIGER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國際合作研究 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(International collaboration on </a:t>
            </a:r>
            <a:r>
              <a:rPr kumimoji="1" lang="en-US" altLang="zh-TW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TAiwan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 Integrated </a:t>
            </a:r>
            <a:r>
              <a:rPr kumimoji="1" lang="en-US" altLang="zh-TW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GEodynamics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 Research) </a:t>
            </a:r>
          </a:p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☆ 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井下地震儀分析斷層地震動力特性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(Earthquake dynamics from borehole seismometer)</a:t>
            </a:r>
          </a:p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☆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地震前兆監測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(Earthquake precursor monitoring from Gravity, Electromagnetic  and geodetic survey) </a:t>
            </a:r>
          </a:p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☆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大陸礁層調查 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(Continental Shelf Survey)</a:t>
            </a:r>
          </a:p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☆ 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CO</a:t>
            </a:r>
            <a:r>
              <a:rPr kumimoji="1" lang="en-US" altLang="zh-TW" sz="24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2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地質封存  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(CO</a:t>
            </a:r>
            <a:r>
              <a:rPr kumimoji="1" lang="en-US" altLang="zh-TW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2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 Geological Sequestration) </a:t>
            </a:r>
          </a:p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☆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跨越台灣海峽震測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實驗 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(Across Taiwan-Strait Explosion </a:t>
            </a:r>
            <a:r>
              <a:rPr kumimoji="1" lang="en-US" altLang="zh-TW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Experiment, ATSEE)</a:t>
            </a:r>
          </a:p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☆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地熱探勘 </a:t>
            </a:r>
            <a:r>
              <a:rPr kumimoji="1" lang="en-US" altLang="zh-TW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(Geothermal 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Exploration</a:t>
            </a:r>
            <a:r>
              <a:rPr kumimoji="1" lang="en-US" altLang="zh-TW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標楷體" pitchFamily="65" charset="-120"/>
                <a:cs typeface="+mn-cs"/>
              </a:rPr>
              <a:t>)</a:t>
            </a:r>
            <a:endParaRPr kumimoji="1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標楷體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976051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ChangeArrowheads="1"/>
          </p:cNvSpPr>
          <p:nvPr/>
        </p:nvSpPr>
        <p:spPr bwMode="gray">
          <a:xfrm>
            <a:off x="323850" y="260350"/>
            <a:ext cx="752475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912813"/>
            <a:r>
              <a:rPr lang="zh-TW" altLang="en-US" sz="4600" b="1">
                <a:solidFill>
                  <a:schemeClr val="tx2"/>
                </a:solidFill>
                <a:ea typeface="標楷體" pitchFamily="65" charset="-120"/>
              </a:rPr>
              <a:t>未來出路</a:t>
            </a:r>
          </a:p>
        </p:txBody>
      </p:sp>
      <p:sp>
        <p:nvSpPr>
          <p:cNvPr id="61442" name="Text Box 3"/>
          <p:cNvSpPr txBox="1">
            <a:spLocks noChangeArrowheads="1"/>
          </p:cNvSpPr>
          <p:nvPr/>
        </p:nvSpPr>
        <p:spPr bwMode="auto">
          <a:xfrm>
            <a:off x="684213" y="1412875"/>
            <a:ext cx="7991475" cy="449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/>
            <a:r>
              <a:rPr kumimoji="0" lang="en-US" altLang="zh-TW" sz="2200" dirty="0" smtClean="0">
                <a:latin typeface="標楷體" pitchFamily="65" charset="-120"/>
                <a:ea typeface="標楷體" pitchFamily="65" charset="-120"/>
              </a:rPr>
              <a:t>˙</a:t>
            </a:r>
            <a:r>
              <a:rPr kumimoji="0" lang="zh-TW" altLang="en-US" sz="2200" dirty="0" smtClean="0">
                <a:latin typeface="標楷體" pitchFamily="65" charset="-120"/>
                <a:ea typeface="標楷體" pitchFamily="65" charset="-120"/>
              </a:rPr>
              <a:t>國內、外地球</a:t>
            </a:r>
            <a:r>
              <a:rPr kumimoji="0" lang="zh-TW" altLang="en-US" sz="2200" dirty="0">
                <a:latin typeface="標楷體" pitchFamily="65" charset="-120"/>
                <a:ea typeface="標楷體" pitchFamily="65" charset="-120"/>
              </a:rPr>
              <a:t>科學相關科系之研究所</a:t>
            </a:r>
          </a:p>
          <a:p>
            <a:pPr defTabSz="912813"/>
            <a:r>
              <a:rPr kumimoji="0" lang="zh-TW" altLang="en-US" sz="2200" dirty="0">
                <a:latin typeface="標楷體" pitchFamily="65" charset="-120"/>
                <a:ea typeface="標楷體" pitchFamily="65" charset="-120"/>
              </a:rPr>
              <a:t>˙國高中地球科學教師</a:t>
            </a:r>
            <a:r>
              <a:rPr kumimoji="0" lang="en-US" altLang="zh-TW" sz="22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200" dirty="0">
                <a:latin typeface="標楷體" pitchFamily="65" charset="-120"/>
                <a:ea typeface="標楷體" pitchFamily="65" charset="-120"/>
              </a:rPr>
              <a:t>須修習教育學程</a:t>
            </a:r>
            <a:r>
              <a:rPr kumimoji="0" lang="en-US" altLang="zh-TW" sz="22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defTabSz="912813"/>
            <a:r>
              <a:rPr kumimoji="0" lang="en-US" altLang="zh-TW" sz="2200" dirty="0">
                <a:latin typeface="標楷體" pitchFamily="65" charset="-120"/>
                <a:ea typeface="標楷體" pitchFamily="65" charset="-120"/>
              </a:rPr>
              <a:t>˙</a:t>
            </a:r>
            <a:r>
              <a:rPr kumimoji="0" lang="zh-TW" altLang="en-US" sz="2200" dirty="0">
                <a:latin typeface="標楷體" pitchFamily="65" charset="-120"/>
                <a:ea typeface="標楷體" pitchFamily="65" charset="-120"/>
              </a:rPr>
              <a:t>中央研究院地球科學所</a:t>
            </a:r>
          </a:p>
          <a:p>
            <a:pPr defTabSz="912813"/>
            <a:r>
              <a:rPr kumimoji="0" lang="zh-TW" altLang="en-US" sz="2200" dirty="0">
                <a:latin typeface="標楷體" pitchFamily="65" charset="-120"/>
                <a:ea typeface="標楷體" pitchFamily="65" charset="-120"/>
              </a:rPr>
              <a:t>˙中央地質調查所</a:t>
            </a:r>
          </a:p>
          <a:p>
            <a:pPr defTabSz="912813"/>
            <a:r>
              <a:rPr kumimoji="0" lang="zh-TW" altLang="en-US" sz="2200" dirty="0" smtClean="0">
                <a:latin typeface="標楷體" pitchFamily="65" charset="-120"/>
                <a:ea typeface="標楷體" pitchFamily="65" charset="-120"/>
              </a:rPr>
              <a:t>˙</a:t>
            </a:r>
            <a:r>
              <a:rPr kumimoji="0" lang="zh-TW" altLang="en-US" sz="2200" dirty="0">
                <a:latin typeface="標楷體" pitchFamily="65" charset="-120"/>
                <a:ea typeface="標楷體" pitchFamily="65" charset="-120"/>
              </a:rPr>
              <a:t>中央氣象局地震測報中心</a:t>
            </a:r>
          </a:p>
          <a:p>
            <a:pPr defTabSz="912813"/>
            <a:r>
              <a:rPr kumimoji="0" lang="zh-TW" altLang="en-US" sz="2200" dirty="0">
                <a:latin typeface="標楷體" pitchFamily="65" charset="-120"/>
                <a:ea typeface="標楷體" pitchFamily="65" charset="-120"/>
              </a:rPr>
              <a:t>˙</a:t>
            </a:r>
            <a:r>
              <a:rPr kumimoji="0" lang="zh-TW" altLang="en-US" sz="2200" dirty="0" smtClean="0">
                <a:latin typeface="標楷體" pitchFamily="65" charset="-120"/>
                <a:ea typeface="標楷體" pitchFamily="65" charset="-120"/>
              </a:rPr>
              <a:t>工業技術研究院綠能所</a:t>
            </a:r>
            <a:endParaRPr kumimoji="0" lang="zh-TW" altLang="en-US" sz="2200" dirty="0">
              <a:latin typeface="標楷體" pitchFamily="65" charset="-120"/>
              <a:ea typeface="標楷體" pitchFamily="65" charset="-120"/>
            </a:endParaRPr>
          </a:p>
          <a:p>
            <a:pPr defTabSz="912813"/>
            <a:r>
              <a:rPr kumimoji="0" lang="zh-TW" altLang="en-US" sz="2200" dirty="0" smtClean="0">
                <a:latin typeface="標楷體" pitchFamily="65" charset="-120"/>
                <a:ea typeface="標楷體" pitchFamily="65" charset="-120"/>
              </a:rPr>
              <a:t>˙中國石油公司</a:t>
            </a:r>
          </a:p>
          <a:p>
            <a:pPr defTabSz="912813"/>
            <a:r>
              <a:rPr kumimoji="0" lang="zh-TW" altLang="en-US" sz="2200" dirty="0" smtClean="0">
                <a:latin typeface="標楷體" pitchFamily="65" charset="-120"/>
                <a:ea typeface="標楷體" pitchFamily="65" charset="-120"/>
              </a:rPr>
              <a:t>˙台灣電力公司</a:t>
            </a:r>
            <a:endParaRPr kumimoji="0"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 defTabSz="912813"/>
            <a:r>
              <a:rPr kumimoji="0" lang="zh-TW" altLang="en-US" sz="2200" dirty="0" smtClean="0">
                <a:latin typeface="標楷體" pitchFamily="65" charset="-120"/>
                <a:ea typeface="標楷體" pitchFamily="65" charset="-120"/>
              </a:rPr>
              <a:t>˙工程</a:t>
            </a:r>
            <a:r>
              <a:rPr kumimoji="0" lang="zh-TW" altLang="en-US" sz="2200" dirty="0">
                <a:latin typeface="標楷體" pitchFamily="65" charset="-120"/>
                <a:ea typeface="標楷體" pitchFamily="65" charset="-120"/>
              </a:rPr>
              <a:t>顧問公司</a:t>
            </a:r>
          </a:p>
          <a:p>
            <a:pPr defTabSz="912813"/>
            <a:r>
              <a:rPr kumimoji="0" lang="zh-TW" altLang="en-US" sz="2200" dirty="0" smtClean="0">
                <a:latin typeface="標楷體" pitchFamily="65" charset="-120"/>
                <a:ea typeface="標楷體" pitchFamily="65" charset="-120"/>
              </a:rPr>
              <a:t>˙水利署</a:t>
            </a:r>
            <a:endParaRPr kumimoji="0" lang="zh-TW" altLang="en-US" sz="2200" dirty="0">
              <a:latin typeface="標楷體" pitchFamily="65" charset="-120"/>
              <a:ea typeface="標楷體" pitchFamily="65" charset="-120"/>
            </a:endParaRPr>
          </a:p>
          <a:p>
            <a:pPr defTabSz="912813"/>
            <a:r>
              <a:rPr kumimoji="0" lang="zh-TW" altLang="en-US" sz="2200" dirty="0">
                <a:latin typeface="標楷體" pitchFamily="65" charset="-120"/>
                <a:ea typeface="標楷體" pitchFamily="65" charset="-120"/>
              </a:rPr>
              <a:t>˙國立自然科學博物館</a:t>
            </a:r>
          </a:p>
          <a:p>
            <a:pPr defTabSz="912813"/>
            <a:r>
              <a:rPr kumimoji="0" lang="zh-TW" altLang="en-US" sz="2200" dirty="0">
                <a:latin typeface="標楷體" pitchFamily="65" charset="-120"/>
                <a:ea typeface="標楷體" pitchFamily="65" charset="-120"/>
              </a:rPr>
              <a:t>˙環保署</a:t>
            </a:r>
          </a:p>
          <a:p>
            <a:pPr defTabSz="912813"/>
            <a:r>
              <a:rPr kumimoji="0" lang="zh-TW" altLang="en-US" sz="2200" dirty="0">
                <a:latin typeface="標楷體" pitchFamily="65" charset="-120"/>
                <a:ea typeface="標楷體" pitchFamily="65" charset="-120"/>
              </a:rPr>
              <a:t>˙其他環境、資訊相關產業</a:t>
            </a:r>
            <a:r>
              <a:rPr kumimoji="0" lang="en-US" altLang="zh-TW" sz="2200" dirty="0">
                <a:latin typeface="標楷體" pitchFamily="65" charset="-120"/>
                <a:ea typeface="標楷體" pitchFamily="65" charset="-120"/>
              </a:rPr>
              <a:t>…</a:t>
            </a:r>
            <a:r>
              <a:rPr kumimoji="0" lang="zh-TW" altLang="en-US" sz="2200" dirty="0">
                <a:latin typeface="標楷體" pitchFamily="65" charset="-120"/>
                <a:ea typeface="標楷體" pitchFamily="65" charset="-120"/>
              </a:rPr>
              <a:t>等</a:t>
            </a:r>
            <a:endParaRPr kumimoji="0" lang="en-US" altLang="zh-TW" sz="2200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/>
          <p:cNvSpPr txBox="1"/>
          <p:nvPr/>
        </p:nvSpPr>
        <p:spPr>
          <a:xfrm>
            <a:off x="611560" y="260648"/>
            <a:ext cx="7530060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為什麼要念地球科學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?</a:t>
            </a:r>
          </a:p>
          <a:p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1.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可以遊山玩水，到遍人煙罕至、或是鳥不生蛋，烏龜不上岸的地方，體驗別人沒有體驗過的生活與文化，感受人家沒有感受過的感動與震撼。</a:t>
            </a: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可以滿足小時候拯救世界的願望，從事改變國家社會，拯救人的生命財產的工作。</a:t>
            </a: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可以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賺錢養活自己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!!!!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（勞動</a:t>
            </a:r>
            <a:r>
              <a:rPr lang="zh-TW" altLang="en-US" sz="2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部公布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最新大專畢業生就業及薪資行情</a:t>
            </a:r>
            <a:r>
              <a:rPr lang="zh-TW" altLang="en-US" sz="2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en-US" altLang="zh-TW" sz="2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2018</a:t>
            </a:r>
            <a:r>
              <a:rPr lang="zh-TW" altLang="en-US" sz="2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畢業生勞退提繳工資平均為 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34278 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元，其中以物理、化學及</a:t>
            </a:r>
            <a:r>
              <a:rPr lang="zh-TW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地球科學學門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含金量最高，薪資高達 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42138 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元，其次為法律學門 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41144 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元，是唯二突破 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 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萬元的學門。</a:t>
            </a:r>
            <a:r>
              <a:rPr lang="zh-TW" altLang="en-US" sz="24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</a:t>
            </a:r>
            <a:endParaRPr lang="zh-TW" altLang="en-US" sz="24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632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3923928" y="0"/>
            <a:ext cx="64807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6600" b="1" dirty="0" smtClean="0">
                <a:solidFill>
                  <a:srgbClr val="99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交 流 時 間</a:t>
            </a:r>
            <a:endParaRPr lang="zh-TW" altLang="en-US" sz="6600" b="1" dirty="0">
              <a:solidFill>
                <a:srgbClr val="99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24160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壁窗">
  <a:themeElements>
    <a:clrScheme name="壁窗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壁窗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壁窗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波形">
  <a:themeElements>
    <a:clrScheme name="波形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波形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波形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波形">
  <a:themeElements>
    <a:clrScheme name="波形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波形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波形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自訂設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eorgi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波形">
  <a:themeElements>
    <a:clrScheme name="波形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波形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波形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壁窗">
  <a:themeElements>
    <a:clrScheme name="壁窗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壁窗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壁窗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4_波形">
  <a:themeElements>
    <a:clrScheme name="波形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波形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波形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壁窗">
  <a:themeElements>
    <a:clrScheme name="壁窗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壁窗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壁窗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壁窗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ppt/theme/themeOverride2.xml><?xml version="1.0" encoding="utf-8"?>
<a:themeOverride xmlns:a="http://schemas.openxmlformats.org/drawingml/2006/main">
  <a:clrScheme name="壁窗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ppt/theme/themeOverride3.xml><?xml version="1.0" encoding="utf-8"?>
<a:themeOverride xmlns:a="http://schemas.openxmlformats.org/drawingml/2006/main">
  <a:clrScheme name="壁窗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4146</TotalTime>
  <Words>1033</Words>
  <Application>Microsoft Office PowerPoint</Application>
  <PresentationFormat>如螢幕大小 (4:3)</PresentationFormat>
  <Paragraphs>192</Paragraphs>
  <Slides>18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19</vt:i4>
      </vt:variant>
      <vt:variant>
        <vt:lpstr>佈景主題</vt:lpstr>
      </vt:variant>
      <vt:variant>
        <vt:i4>10</vt:i4>
      </vt:variant>
      <vt:variant>
        <vt:lpstr>投影片標題</vt:lpstr>
      </vt:variant>
      <vt:variant>
        <vt:i4>18</vt:i4>
      </vt:variant>
    </vt:vector>
  </HeadingPairs>
  <TitlesOfParts>
    <vt:vector size="47" baseType="lpstr">
      <vt:lpstr>等线</vt:lpstr>
      <vt:lpstr>微软雅黑</vt:lpstr>
      <vt:lpstr>宋体</vt:lpstr>
      <vt:lpstr>華康中圓體</vt:lpstr>
      <vt:lpstr>華康超明體</vt:lpstr>
      <vt:lpstr>華康魏碑體</vt:lpstr>
      <vt:lpstr>微軟正黑體</vt:lpstr>
      <vt:lpstr>新細明體</vt:lpstr>
      <vt:lpstr>標楷體</vt:lpstr>
      <vt:lpstr>Arial</vt:lpstr>
      <vt:lpstr>Calibri</vt:lpstr>
      <vt:lpstr>Candara</vt:lpstr>
      <vt:lpstr>Century Schoolbook</vt:lpstr>
      <vt:lpstr>Georgia</vt:lpstr>
      <vt:lpstr>Symbol</vt:lpstr>
      <vt:lpstr>Times New Roman</vt:lpstr>
      <vt:lpstr>Verdana</vt:lpstr>
      <vt:lpstr>Wingdings</vt:lpstr>
      <vt:lpstr>Wingdings 2</vt:lpstr>
      <vt:lpstr>壁窗</vt:lpstr>
      <vt:lpstr>2_波形</vt:lpstr>
      <vt:lpstr>自定义设计方案</vt:lpstr>
      <vt:lpstr>波形</vt:lpstr>
      <vt:lpstr>1_自訂設計</vt:lpstr>
      <vt:lpstr>1_Office 佈景主題</vt:lpstr>
      <vt:lpstr>3_波形</vt:lpstr>
      <vt:lpstr>1_壁窗</vt:lpstr>
      <vt:lpstr>4_波形</vt:lpstr>
      <vt:lpstr>2_壁窗</vt:lpstr>
      <vt:lpstr>PowerPoint 簡報</vt:lpstr>
      <vt:lpstr>PowerPoint 簡報</vt:lpstr>
      <vt:lpstr>專業且有特色的師資 (專任老師)</vt:lpstr>
      <vt:lpstr>PowerPoint 簡報</vt:lpstr>
      <vt:lpstr>PowerPoint 簡報</vt:lpstr>
      <vt:lpstr>PowerPoint 簡報</vt:lpstr>
      <vt:lpstr>課程特色</vt:lpstr>
      <vt:lpstr>PowerPoint 簡報</vt:lpstr>
      <vt:lpstr>PowerPoint 簡報</vt:lpstr>
      <vt:lpstr>PowerPoint 簡報</vt:lpstr>
      <vt:lpstr>PowerPoint 簡報</vt:lpstr>
      <vt:lpstr>PowerPoint 簡報</vt:lpstr>
      <vt:lpstr>暑期地球科學實務課程</vt:lpstr>
      <vt:lpstr>工研院綠能所</vt:lpstr>
      <vt:lpstr>大型研究計畫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user</dc:creator>
  <cp:lastModifiedBy>taipei55black@gmail.com</cp:lastModifiedBy>
  <cp:revision>396</cp:revision>
  <cp:lastPrinted>2013-11-18T08:44:10Z</cp:lastPrinted>
  <dcterms:created xsi:type="dcterms:W3CDTF">2009-07-13T01:51:33Z</dcterms:created>
  <dcterms:modified xsi:type="dcterms:W3CDTF">2020-10-30T13:24:17Z</dcterms:modified>
</cp:coreProperties>
</file>