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779" r:id="rId2"/>
  </p:sldMasterIdLst>
  <p:notesMasterIdLst>
    <p:notesMasterId r:id="rId28"/>
  </p:notesMasterIdLst>
  <p:handoutMasterIdLst>
    <p:handoutMasterId r:id="rId29"/>
  </p:handoutMasterIdLst>
  <p:sldIdLst>
    <p:sldId id="1245" r:id="rId3"/>
    <p:sldId id="1155" r:id="rId4"/>
    <p:sldId id="1256" r:id="rId5"/>
    <p:sldId id="1248" r:id="rId6"/>
    <p:sldId id="1220" r:id="rId7"/>
    <p:sldId id="1180" r:id="rId8"/>
    <p:sldId id="1181" r:id="rId9"/>
    <p:sldId id="1182" r:id="rId10"/>
    <p:sldId id="1183" r:id="rId11"/>
    <p:sldId id="1168" r:id="rId12"/>
    <p:sldId id="1169" r:id="rId13"/>
    <p:sldId id="1172" r:id="rId14"/>
    <p:sldId id="1171" r:id="rId15"/>
    <p:sldId id="1147" r:id="rId16"/>
    <p:sldId id="1249" r:id="rId17"/>
    <p:sldId id="1257" r:id="rId18"/>
    <p:sldId id="1143" r:id="rId19"/>
    <p:sldId id="1144" r:id="rId20"/>
    <p:sldId id="1185" r:id="rId21"/>
    <p:sldId id="1186" r:id="rId22"/>
    <p:sldId id="1202" r:id="rId23"/>
    <p:sldId id="1214" r:id="rId24"/>
    <p:sldId id="1184" r:id="rId25"/>
    <p:sldId id="1173" r:id="rId26"/>
    <p:sldId id="1208" r:id="rId27"/>
  </p:sldIdLst>
  <p:sldSz cx="8604250" cy="6121400"/>
  <p:notesSz cx="6797675" cy="9926638"/>
  <p:defaultTextStyle>
    <a:defPPr>
      <a:defRPr lang="zh-TW"/>
    </a:defPPr>
    <a:lvl1pPr algn="l" rtl="0" eaLnBrk="0" fontAlgn="base" hangingPunct="0">
      <a:spcBef>
        <a:spcPct val="15000"/>
      </a:spcBef>
      <a:spcAft>
        <a:spcPct val="0"/>
      </a:spcAft>
      <a:buClr>
        <a:srgbClr val="82001E"/>
      </a:buClr>
      <a:buSzPct val="80000"/>
      <a:buFont typeface="Wingdings" pitchFamily="2" charset="2"/>
      <a:buChar char="l"/>
      <a:defRPr sz="2400" b="1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1pPr>
    <a:lvl2pPr marL="457200" algn="l" rtl="0" eaLnBrk="0" fontAlgn="base" hangingPunct="0">
      <a:spcBef>
        <a:spcPct val="15000"/>
      </a:spcBef>
      <a:spcAft>
        <a:spcPct val="0"/>
      </a:spcAft>
      <a:buClr>
        <a:srgbClr val="82001E"/>
      </a:buClr>
      <a:buSzPct val="80000"/>
      <a:buFont typeface="Wingdings" pitchFamily="2" charset="2"/>
      <a:buChar char="l"/>
      <a:defRPr sz="2400" b="1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2pPr>
    <a:lvl3pPr marL="914400" algn="l" rtl="0" eaLnBrk="0" fontAlgn="base" hangingPunct="0">
      <a:spcBef>
        <a:spcPct val="15000"/>
      </a:spcBef>
      <a:spcAft>
        <a:spcPct val="0"/>
      </a:spcAft>
      <a:buClr>
        <a:srgbClr val="82001E"/>
      </a:buClr>
      <a:buSzPct val="80000"/>
      <a:buFont typeface="Wingdings" pitchFamily="2" charset="2"/>
      <a:buChar char="l"/>
      <a:defRPr sz="2400" b="1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3pPr>
    <a:lvl4pPr marL="1371600" algn="l" rtl="0" eaLnBrk="0" fontAlgn="base" hangingPunct="0">
      <a:spcBef>
        <a:spcPct val="15000"/>
      </a:spcBef>
      <a:spcAft>
        <a:spcPct val="0"/>
      </a:spcAft>
      <a:buClr>
        <a:srgbClr val="82001E"/>
      </a:buClr>
      <a:buSzPct val="80000"/>
      <a:buFont typeface="Wingdings" pitchFamily="2" charset="2"/>
      <a:buChar char="l"/>
      <a:defRPr sz="2400" b="1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4pPr>
    <a:lvl5pPr marL="1828800" algn="l" rtl="0" eaLnBrk="0" fontAlgn="base" hangingPunct="0">
      <a:spcBef>
        <a:spcPct val="15000"/>
      </a:spcBef>
      <a:spcAft>
        <a:spcPct val="0"/>
      </a:spcAft>
      <a:buClr>
        <a:srgbClr val="82001E"/>
      </a:buClr>
      <a:buSzPct val="80000"/>
      <a:buFont typeface="Wingdings" pitchFamily="2" charset="2"/>
      <a:buChar char="l"/>
      <a:defRPr sz="2400" b="1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標楷體" pitchFamily="65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28">
          <p15:clr>
            <a:srgbClr val="A4A3A4"/>
          </p15:clr>
        </p15:guide>
        <p15:guide id="2" pos="271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FF"/>
    <a:srgbClr val="3333FF"/>
    <a:srgbClr val="0000FF"/>
    <a:srgbClr val="FCF1DC"/>
    <a:srgbClr val="F2ECEA"/>
    <a:srgbClr val="EEE5E2"/>
    <a:srgbClr val="ECE6E4"/>
    <a:srgbClr val="EFE6E1"/>
    <a:srgbClr val="EEEAE2"/>
    <a:srgbClr val="E8E3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23" autoAdjust="0"/>
    <p:restoredTop sz="96429" autoAdjust="0"/>
  </p:normalViewPr>
  <p:slideViewPr>
    <p:cSldViewPr snapToGrid="0">
      <p:cViewPr varScale="1">
        <p:scale>
          <a:sx n="106" d="100"/>
          <a:sy n="106" d="100"/>
        </p:scale>
        <p:origin x="1032" y="62"/>
      </p:cViewPr>
      <p:guideLst>
        <p:guide orient="horz" pos="1928"/>
        <p:guide pos="27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>
        <p:scale>
          <a:sx n="110" d="100"/>
          <a:sy n="110" d="100"/>
        </p:scale>
        <p:origin x="-660" y="648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BC53EF-536D-4BA1-A30D-3404ED67BEC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3967A13-D2D3-4464-AB23-A5A0DF1F1514}">
      <dgm:prSet phldrT="[文字]" custT="1"/>
      <dgm:spPr/>
      <dgm:t>
        <a:bodyPr/>
        <a:lstStyle/>
        <a:p>
          <a:r>
            <a:rPr lang="zh-TW" altLang="en-US" sz="2000" dirty="0" smtClean="0"/>
            <a:t>中央大學地科院</a:t>
          </a:r>
          <a:endParaRPr lang="zh-TW" altLang="en-US" sz="2000" dirty="0"/>
        </a:p>
      </dgm:t>
    </dgm:pt>
    <dgm:pt modelId="{647D45D0-755F-4778-A4F0-95CC044830BF}" type="parTrans" cxnId="{B3A013B2-B2AB-4ED2-B8E8-BCC0277D9CC1}">
      <dgm:prSet/>
      <dgm:spPr/>
      <dgm:t>
        <a:bodyPr/>
        <a:lstStyle/>
        <a:p>
          <a:endParaRPr lang="zh-TW" altLang="en-US"/>
        </a:p>
      </dgm:t>
    </dgm:pt>
    <dgm:pt modelId="{7D009A73-8A57-4DD8-8F7F-418DCB0DF794}" type="sibTrans" cxnId="{B3A013B2-B2AB-4ED2-B8E8-BCC0277D9CC1}">
      <dgm:prSet/>
      <dgm:spPr/>
      <dgm:t>
        <a:bodyPr/>
        <a:lstStyle/>
        <a:p>
          <a:endParaRPr lang="zh-TW" altLang="en-US"/>
        </a:p>
      </dgm:t>
    </dgm:pt>
    <dgm:pt modelId="{1311F2D7-46D4-465E-A4A7-286F92EF7937}">
      <dgm:prSet phldrT="[文字]" custT="1"/>
      <dgm:spPr/>
      <dgm:t>
        <a:bodyPr/>
        <a:lstStyle/>
        <a:p>
          <a:r>
            <a:rPr lang="zh-TW" altLang="en-US" sz="2000" dirty="0" smtClean="0"/>
            <a:t>院學士班</a:t>
          </a:r>
          <a:endParaRPr lang="en-US" altLang="zh-TW" sz="2000" dirty="0" smtClean="0"/>
        </a:p>
        <a:p>
          <a:r>
            <a:rPr lang="en-US" altLang="zh-TW" sz="2000" dirty="0" smtClean="0"/>
            <a:t>(</a:t>
          </a:r>
          <a:r>
            <a:rPr lang="zh-TW" altLang="en-US" sz="2000" dirty="0" smtClean="0"/>
            <a:t>學</a:t>
          </a:r>
          <a:r>
            <a:rPr lang="en-US" altLang="zh-TW" sz="2000" dirty="0" smtClean="0"/>
            <a:t>)</a:t>
          </a:r>
          <a:endParaRPr lang="zh-TW" altLang="en-US" sz="2000" dirty="0"/>
        </a:p>
      </dgm:t>
    </dgm:pt>
    <dgm:pt modelId="{1F93A0E0-0EFF-4BA5-816D-954645255930}" type="parTrans" cxnId="{1CA64B21-06A0-4418-B409-DDF1763E6BAD}">
      <dgm:prSet/>
      <dgm:spPr/>
      <dgm:t>
        <a:bodyPr/>
        <a:lstStyle/>
        <a:p>
          <a:endParaRPr lang="zh-TW" altLang="en-US"/>
        </a:p>
      </dgm:t>
    </dgm:pt>
    <dgm:pt modelId="{15310ACA-8599-4CFA-ADAC-8599D5292F5C}" type="sibTrans" cxnId="{1CA64B21-06A0-4418-B409-DDF1763E6BAD}">
      <dgm:prSet/>
      <dgm:spPr/>
      <dgm:t>
        <a:bodyPr/>
        <a:lstStyle/>
        <a:p>
          <a:endParaRPr lang="zh-TW" altLang="en-US"/>
        </a:p>
      </dgm:t>
    </dgm:pt>
    <dgm:pt modelId="{8F3BD2A8-DB42-479B-B8B3-6750D7BBF90A}">
      <dgm:prSet phldrT="[文字]" custT="1"/>
      <dgm:spPr/>
      <dgm:t>
        <a:bodyPr/>
        <a:lstStyle/>
        <a:p>
          <a:r>
            <a:rPr lang="zh-TW" altLang="en-US" sz="2000" dirty="0" smtClean="0"/>
            <a:t>地科系</a:t>
          </a:r>
          <a:endParaRPr lang="en-US" altLang="zh-TW" sz="2000" dirty="0" smtClean="0"/>
        </a:p>
        <a:p>
          <a:r>
            <a:rPr lang="en-US" altLang="zh-TW" sz="2000" dirty="0" smtClean="0"/>
            <a:t>(</a:t>
          </a:r>
          <a:r>
            <a:rPr lang="zh-TW" altLang="en-US" sz="2000" dirty="0" smtClean="0"/>
            <a:t>學碩博</a:t>
          </a:r>
          <a:r>
            <a:rPr lang="en-US" altLang="zh-TW" sz="2000" dirty="0" smtClean="0"/>
            <a:t>)</a:t>
          </a:r>
          <a:endParaRPr lang="zh-TW" altLang="en-US" sz="2000" dirty="0"/>
        </a:p>
      </dgm:t>
    </dgm:pt>
    <dgm:pt modelId="{D1ACFE28-1D8D-4836-9FE5-61B4B3A58819}" type="parTrans" cxnId="{A22396A7-1D7C-4B98-8EB8-8FA302A227C8}">
      <dgm:prSet/>
      <dgm:spPr/>
      <dgm:t>
        <a:bodyPr/>
        <a:lstStyle/>
        <a:p>
          <a:endParaRPr lang="zh-TW" altLang="en-US"/>
        </a:p>
      </dgm:t>
    </dgm:pt>
    <dgm:pt modelId="{B715039D-CE40-4E81-91EB-15F6AC4B2FFE}" type="sibTrans" cxnId="{A22396A7-1D7C-4B98-8EB8-8FA302A227C8}">
      <dgm:prSet/>
      <dgm:spPr/>
      <dgm:t>
        <a:bodyPr/>
        <a:lstStyle/>
        <a:p>
          <a:endParaRPr lang="zh-TW" altLang="en-US"/>
        </a:p>
      </dgm:t>
    </dgm:pt>
    <dgm:pt modelId="{D42B3D5E-3F9A-4C63-9A26-E3D29E8B447B}">
      <dgm:prSet phldrT="[文字]" custT="1"/>
      <dgm:spPr/>
      <dgm:t>
        <a:bodyPr/>
        <a:lstStyle/>
        <a:p>
          <a:r>
            <a:rPr lang="zh-TW" altLang="en-US" sz="2000" dirty="0" smtClean="0"/>
            <a:t>大氣系</a:t>
          </a:r>
          <a:endParaRPr lang="en-US" altLang="zh-TW" sz="2000" dirty="0" smtClean="0"/>
        </a:p>
        <a:p>
          <a:r>
            <a:rPr lang="en-US" altLang="zh-TW" sz="2000" dirty="0" smtClean="0"/>
            <a:t>(</a:t>
          </a:r>
          <a:r>
            <a:rPr lang="zh-TW" altLang="en-US" sz="2000" dirty="0" smtClean="0"/>
            <a:t>學碩博</a:t>
          </a:r>
          <a:r>
            <a:rPr lang="en-US" altLang="zh-TW" sz="2000" dirty="0" smtClean="0"/>
            <a:t>)</a:t>
          </a:r>
          <a:endParaRPr lang="zh-TW" altLang="en-US" sz="2000" dirty="0"/>
        </a:p>
      </dgm:t>
    </dgm:pt>
    <dgm:pt modelId="{7F376266-EF87-429A-9D33-01FB57BCD3A3}" type="parTrans" cxnId="{B1386C5E-E635-40B8-AEBC-6A6C3FA78564}">
      <dgm:prSet/>
      <dgm:spPr/>
      <dgm:t>
        <a:bodyPr/>
        <a:lstStyle/>
        <a:p>
          <a:endParaRPr lang="zh-TW" altLang="en-US"/>
        </a:p>
      </dgm:t>
    </dgm:pt>
    <dgm:pt modelId="{739A4CA9-F929-4F86-B99F-27E6991A7355}" type="sibTrans" cxnId="{B1386C5E-E635-40B8-AEBC-6A6C3FA78564}">
      <dgm:prSet/>
      <dgm:spPr/>
      <dgm:t>
        <a:bodyPr/>
        <a:lstStyle/>
        <a:p>
          <a:endParaRPr lang="zh-TW" altLang="en-US"/>
        </a:p>
      </dgm:t>
    </dgm:pt>
    <dgm:pt modelId="{644BD80F-04DD-4A75-A37E-EF01495B15C5}">
      <dgm:prSet custT="1"/>
      <dgm:spPr/>
      <dgm:t>
        <a:bodyPr/>
        <a:lstStyle/>
        <a:p>
          <a:r>
            <a:rPr lang="zh-TW" altLang="en-US" sz="2000" dirty="0" smtClean="0"/>
            <a:t>應地所</a:t>
          </a:r>
          <a:endParaRPr lang="en-US" altLang="zh-TW" sz="2000" dirty="0" smtClean="0"/>
        </a:p>
        <a:p>
          <a:r>
            <a:rPr lang="en-US" altLang="zh-TW" sz="2000" dirty="0" smtClean="0"/>
            <a:t>(</a:t>
          </a:r>
          <a:r>
            <a:rPr lang="zh-TW" altLang="en-US" sz="2000" dirty="0" smtClean="0"/>
            <a:t>碩博</a:t>
          </a:r>
          <a:r>
            <a:rPr lang="en-US" altLang="zh-TW" sz="2000" dirty="0" smtClean="0"/>
            <a:t>)</a:t>
          </a:r>
          <a:endParaRPr lang="zh-TW" altLang="en-US" sz="2000" dirty="0"/>
        </a:p>
      </dgm:t>
    </dgm:pt>
    <dgm:pt modelId="{1FC4B854-79D5-4281-AD0A-612C9E18746C}" type="parTrans" cxnId="{96AE9B2C-DB8B-4F03-9FB6-23D0FCBBF7EE}">
      <dgm:prSet/>
      <dgm:spPr/>
      <dgm:t>
        <a:bodyPr/>
        <a:lstStyle/>
        <a:p>
          <a:endParaRPr lang="zh-TW" altLang="en-US"/>
        </a:p>
      </dgm:t>
    </dgm:pt>
    <dgm:pt modelId="{E29A377F-CCC7-4467-9B4A-BA07278A7B48}" type="sibTrans" cxnId="{96AE9B2C-DB8B-4F03-9FB6-23D0FCBBF7EE}">
      <dgm:prSet/>
      <dgm:spPr/>
      <dgm:t>
        <a:bodyPr/>
        <a:lstStyle/>
        <a:p>
          <a:endParaRPr lang="zh-TW" altLang="en-US"/>
        </a:p>
      </dgm:t>
    </dgm:pt>
    <dgm:pt modelId="{121D9FAD-0CC1-4420-8966-DF2897F61A9E}">
      <dgm:prSet custT="1"/>
      <dgm:spPr/>
      <dgm:t>
        <a:bodyPr/>
        <a:lstStyle/>
        <a:p>
          <a:r>
            <a:rPr lang="zh-TW" altLang="en-US" sz="2000" dirty="0" smtClean="0"/>
            <a:t>水海所</a:t>
          </a:r>
          <a:endParaRPr lang="en-US" altLang="zh-TW" sz="2000" dirty="0" smtClean="0"/>
        </a:p>
        <a:p>
          <a:r>
            <a:rPr lang="en-US" altLang="zh-TW" sz="2000" dirty="0" smtClean="0"/>
            <a:t>(</a:t>
          </a:r>
          <a:r>
            <a:rPr lang="zh-TW" altLang="en-US" sz="2000" dirty="0" smtClean="0"/>
            <a:t>碩博</a:t>
          </a:r>
          <a:r>
            <a:rPr lang="en-US" altLang="zh-TW" sz="2000" dirty="0" smtClean="0"/>
            <a:t>)</a:t>
          </a:r>
          <a:endParaRPr lang="zh-TW" altLang="en-US" sz="2000" dirty="0"/>
        </a:p>
      </dgm:t>
    </dgm:pt>
    <dgm:pt modelId="{CA383273-0320-4E0E-962D-CAB50830ED58}" type="parTrans" cxnId="{1BAADEF0-0116-4E0C-8823-05D246CA2683}">
      <dgm:prSet/>
      <dgm:spPr/>
      <dgm:t>
        <a:bodyPr/>
        <a:lstStyle/>
        <a:p>
          <a:endParaRPr lang="zh-TW" altLang="en-US"/>
        </a:p>
      </dgm:t>
    </dgm:pt>
    <dgm:pt modelId="{A32DFAF6-8E0D-4339-876F-96CA363C98A2}" type="sibTrans" cxnId="{1BAADEF0-0116-4E0C-8823-05D246CA2683}">
      <dgm:prSet/>
      <dgm:spPr/>
      <dgm:t>
        <a:bodyPr/>
        <a:lstStyle/>
        <a:p>
          <a:endParaRPr lang="zh-TW" altLang="en-US"/>
        </a:p>
      </dgm:t>
    </dgm:pt>
    <dgm:pt modelId="{2797894C-1B07-423E-BE84-9708C1D9F4AF}">
      <dgm:prSet custT="1"/>
      <dgm:spPr/>
      <dgm:t>
        <a:bodyPr/>
        <a:lstStyle/>
        <a:p>
          <a:r>
            <a:rPr lang="zh-TW" altLang="en-US" sz="2000" dirty="0" smtClean="0"/>
            <a:t>高等模式研發應用中心</a:t>
          </a:r>
          <a:endParaRPr lang="zh-TW" altLang="en-US" sz="2000" dirty="0"/>
        </a:p>
      </dgm:t>
    </dgm:pt>
    <dgm:pt modelId="{88A6E454-548C-4A61-8596-B6B3B9524C41}" type="parTrans" cxnId="{97F20E6B-6615-4930-9F22-C9300EA2F3CD}">
      <dgm:prSet/>
      <dgm:spPr/>
      <dgm:t>
        <a:bodyPr/>
        <a:lstStyle/>
        <a:p>
          <a:endParaRPr lang="zh-TW" altLang="en-US"/>
        </a:p>
      </dgm:t>
    </dgm:pt>
    <dgm:pt modelId="{12E95A4A-C747-46AE-B7D7-8D9201FCE1A7}" type="sibTrans" cxnId="{97F20E6B-6615-4930-9F22-C9300EA2F3CD}">
      <dgm:prSet/>
      <dgm:spPr/>
      <dgm:t>
        <a:bodyPr/>
        <a:lstStyle/>
        <a:p>
          <a:endParaRPr lang="zh-TW" altLang="en-US"/>
        </a:p>
      </dgm:t>
    </dgm:pt>
    <dgm:pt modelId="{65804377-B7B0-469A-B360-CF55771FEC97}">
      <dgm:prSet custT="1"/>
      <dgm:spPr/>
      <dgm:t>
        <a:bodyPr/>
        <a:lstStyle/>
        <a:p>
          <a:r>
            <a:rPr lang="zh-TW" altLang="en-US" sz="2000" dirty="0" smtClean="0"/>
            <a:t>地科前瞻中心</a:t>
          </a:r>
          <a:endParaRPr lang="zh-TW" altLang="en-US" sz="2000" dirty="0"/>
        </a:p>
      </dgm:t>
    </dgm:pt>
    <dgm:pt modelId="{EF2D7EF4-5191-41F9-885B-F1630DAF6915}" type="parTrans" cxnId="{8F83435F-7DFF-4D77-95B6-CD775AF997CB}">
      <dgm:prSet/>
      <dgm:spPr/>
      <dgm:t>
        <a:bodyPr/>
        <a:lstStyle/>
        <a:p>
          <a:endParaRPr lang="zh-TW" altLang="en-US"/>
        </a:p>
      </dgm:t>
    </dgm:pt>
    <dgm:pt modelId="{16FAFDE0-ED02-4CBE-9EAB-385F21869933}" type="sibTrans" cxnId="{8F83435F-7DFF-4D77-95B6-CD775AF997CB}">
      <dgm:prSet/>
      <dgm:spPr/>
      <dgm:t>
        <a:bodyPr/>
        <a:lstStyle/>
        <a:p>
          <a:endParaRPr lang="zh-TW" altLang="en-US"/>
        </a:p>
      </dgm:t>
    </dgm:pt>
    <dgm:pt modelId="{FEE0B1F0-6014-4C67-82F4-91F4D0A5EDBA}">
      <dgm:prSet phldrT="[文字]" custT="1"/>
      <dgm:spPr/>
      <dgm:t>
        <a:bodyPr/>
        <a:lstStyle/>
        <a:p>
          <a:r>
            <a:rPr lang="zh-TW" altLang="en-US" sz="2000" dirty="0" smtClean="0"/>
            <a:t>太空所</a:t>
          </a:r>
          <a:endParaRPr lang="en-US" altLang="zh-TW" sz="2000" dirty="0" smtClean="0"/>
        </a:p>
        <a:p>
          <a:r>
            <a:rPr lang="en-US" altLang="zh-TW" sz="2000" dirty="0" smtClean="0"/>
            <a:t>(</a:t>
          </a:r>
          <a:r>
            <a:rPr lang="zh-TW" altLang="en-US" sz="2000" dirty="0" smtClean="0">
              <a:solidFill>
                <a:schemeClr val="bg1"/>
              </a:solidFill>
            </a:rPr>
            <a:t>學</a:t>
          </a:r>
          <a:r>
            <a:rPr lang="zh-TW" altLang="en-US" sz="2000" dirty="0" smtClean="0"/>
            <a:t>碩博</a:t>
          </a:r>
          <a:r>
            <a:rPr lang="en-US" altLang="zh-TW" sz="2000" dirty="0" smtClean="0"/>
            <a:t>)</a:t>
          </a:r>
          <a:endParaRPr lang="zh-TW" altLang="en-US" sz="2000" dirty="0"/>
        </a:p>
      </dgm:t>
    </dgm:pt>
    <dgm:pt modelId="{CFD59124-21D2-44BA-8312-15F53A271F2D}" type="parTrans" cxnId="{9D64A0CB-7695-443D-B0FE-76A52C360E6B}">
      <dgm:prSet/>
      <dgm:spPr/>
      <dgm:t>
        <a:bodyPr/>
        <a:lstStyle/>
        <a:p>
          <a:endParaRPr lang="zh-TW" altLang="en-US"/>
        </a:p>
      </dgm:t>
    </dgm:pt>
    <dgm:pt modelId="{01F8C992-F199-42A2-BE30-18F4B9AD69E4}" type="sibTrans" cxnId="{9D64A0CB-7695-443D-B0FE-76A52C360E6B}">
      <dgm:prSet/>
      <dgm:spPr/>
      <dgm:t>
        <a:bodyPr/>
        <a:lstStyle/>
        <a:p>
          <a:endParaRPr lang="zh-TW" altLang="en-US"/>
        </a:p>
      </dgm:t>
    </dgm:pt>
    <dgm:pt modelId="{675C8637-D7B1-4C3E-9DEE-75E837E5750B}" type="pres">
      <dgm:prSet presAssocID="{1FBC53EF-536D-4BA1-A30D-3404ED67BEC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6C8A470A-4906-4324-955E-CF485BABE006}" type="pres">
      <dgm:prSet presAssocID="{13967A13-D2D3-4464-AB23-A5A0DF1F1514}" presName="hierRoot1" presStyleCnt="0">
        <dgm:presLayoutVars>
          <dgm:hierBranch val="init"/>
        </dgm:presLayoutVars>
      </dgm:prSet>
      <dgm:spPr/>
    </dgm:pt>
    <dgm:pt modelId="{875940C9-24B9-49B9-A2E2-6058B8AD9C78}" type="pres">
      <dgm:prSet presAssocID="{13967A13-D2D3-4464-AB23-A5A0DF1F1514}" presName="rootComposite1" presStyleCnt="0"/>
      <dgm:spPr/>
    </dgm:pt>
    <dgm:pt modelId="{74061873-0A77-47C7-ADAC-86A67556C38C}" type="pres">
      <dgm:prSet presAssocID="{13967A13-D2D3-4464-AB23-A5A0DF1F1514}" presName="rootText1" presStyleLbl="node0" presStyleIdx="0" presStyleCnt="1" custScaleX="211464" custScaleY="370529" custLinFactNeighborX="-2253" custLinFactNeighborY="-180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F08DAC9-E6D8-40C2-94E6-13827E0B7427}" type="pres">
      <dgm:prSet presAssocID="{13967A13-D2D3-4464-AB23-A5A0DF1F1514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952DCD46-38CD-4397-BCFC-F6D9D022D8A6}" type="pres">
      <dgm:prSet presAssocID="{13967A13-D2D3-4464-AB23-A5A0DF1F1514}" presName="hierChild2" presStyleCnt="0"/>
      <dgm:spPr/>
    </dgm:pt>
    <dgm:pt modelId="{B3740651-6BEE-4758-B1D3-799084767308}" type="pres">
      <dgm:prSet presAssocID="{1F93A0E0-0EFF-4BA5-816D-954645255930}" presName="Name37" presStyleLbl="parChTrans1D2" presStyleIdx="0" presStyleCnt="8"/>
      <dgm:spPr/>
      <dgm:t>
        <a:bodyPr/>
        <a:lstStyle/>
        <a:p>
          <a:endParaRPr lang="zh-TW" altLang="en-US"/>
        </a:p>
      </dgm:t>
    </dgm:pt>
    <dgm:pt modelId="{ADF4D7A6-E5DB-4BF3-8F07-132B5463417C}" type="pres">
      <dgm:prSet presAssocID="{1311F2D7-46D4-465E-A4A7-286F92EF7937}" presName="hierRoot2" presStyleCnt="0">
        <dgm:presLayoutVars>
          <dgm:hierBranch val="init"/>
        </dgm:presLayoutVars>
      </dgm:prSet>
      <dgm:spPr/>
    </dgm:pt>
    <dgm:pt modelId="{A7008725-EF2A-42D5-8C64-D68A88CCAAA1}" type="pres">
      <dgm:prSet presAssocID="{1311F2D7-46D4-465E-A4A7-286F92EF7937}" presName="rootComposite" presStyleCnt="0"/>
      <dgm:spPr/>
    </dgm:pt>
    <dgm:pt modelId="{0CB031B8-E0FD-4A7B-B6BD-5AB458489D70}" type="pres">
      <dgm:prSet presAssocID="{1311F2D7-46D4-465E-A4A7-286F92EF7937}" presName="rootText" presStyleLbl="node2" presStyleIdx="0" presStyleCnt="8" custScaleX="191374" custScaleY="37052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5237BEA-A098-4700-92F9-04E7087FA0AC}" type="pres">
      <dgm:prSet presAssocID="{1311F2D7-46D4-465E-A4A7-286F92EF7937}" presName="rootConnector" presStyleLbl="node2" presStyleIdx="0" presStyleCnt="8"/>
      <dgm:spPr/>
      <dgm:t>
        <a:bodyPr/>
        <a:lstStyle/>
        <a:p>
          <a:endParaRPr lang="zh-TW" altLang="en-US"/>
        </a:p>
      </dgm:t>
    </dgm:pt>
    <dgm:pt modelId="{0B23E414-DDE8-4F39-91D3-57D3F284BD68}" type="pres">
      <dgm:prSet presAssocID="{1311F2D7-46D4-465E-A4A7-286F92EF7937}" presName="hierChild4" presStyleCnt="0"/>
      <dgm:spPr/>
    </dgm:pt>
    <dgm:pt modelId="{B1A98B81-DA0B-47CF-ACC2-41CE222E31C1}" type="pres">
      <dgm:prSet presAssocID="{1311F2D7-46D4-465E-A4A7-286F92EF7937}" presName="hierChild5" presStyleCnt="0"/>
      <dgm:spPr/>
    </dgm:pt>
    <dgm:pt modelId="{7AB5AE36-B84A-4FED-9AEA-A752AD3C66F3}" type="pres">
      <dgm:prSet presAssocID="{D1ACFE28-1D8D-4836-9FE5-61B4B3A58819}" presName="Name37" presStyleLbl="parChTrans1D2" presStyleIdx="1" presStyleCnt="8"/>
      <dgm:spPr/>
      <dgm:t>
        <a:bodyPr/>
        <a:lstStyle/>
        <a:p>
          <a:endParaRPr lang="zh-TW" altLang="en-US"/>
        </a:p>
      </dgm:t>
    </dgm:pt>
    <dgm:pt modelId="{EF053D9C-69CA-4C32-B01D-E7A52A3DA563}" type="pres">
      <dgm:prSet presAssocID="{8F3BD2A8-DB42-479B-B8B3-6750D7BBF90A}" presName="hierRoot2" presStyleCnt="0">
        <dgm:presLayoutVars>
          <dgm:hierBranch val="init"/>
        </dgm:presLayoutVars>
      </dgm:prSet>
      <dgm:spPr/>
    </dgm:pt>
    <dgm:pt modelId="{32EEEE1F-D152-407C-8A83-2F923B4F3220}" type="pres">
      <dgm:prSet presAssocID="{8F3BD2A8-DB42-479B-B8B3-6750D7BBF90A}" presName="rootComposite" presStyleCnt="0"/>
      <dgm:spPr/>
    </dgm:pt>
    <dgm:pt modelId="{1653B163-3068-460A-AD3A-BD92AC75D4AC}" type="pres">
      <dgm:prSet presAssocID="{8F3BD2A8-DB42-479B-B8B3-6750D7BBF90A}" presName="rootText" presStyleLbl="node2" presStyleIdx="1" presStyleCnt="8" custScaleX="148596" custScaleY="37052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C660AFF-AD48-4DCA-8F8F-C4BCDF4C15E5}" type="pres">
      <dgm:prSet presAssocID="{8F3BD2A8-DB42-479B-B8B3-6750D7BBF90A}" presName="rootConnector" presStyleLbl="node2" presStyleIdx="1" presStyleCnt="8"/>
      <dgm:spPr/>
      <dgm:t>
        <a:bodyPr/>
        <a:lstStyle/>
        <a:p>
          <a:endParaRPr lang="zh-TW" altLang="en-US"/>
        </a:p>
      </dgm:t>
    </dgm:pt>
    <dgm:pt modelId="{B8F02F7B-9042-4ADD-BCDC-ABC641330D7E}" type="pres">
      <dgm:prSet presAssocID="{8F3BD2A8-DB42-479B-B8B3-6750D7BBF90A}" presName="hierChild4" presStyleCnt="0"/>
      <dgm:spPr/>
    </dgm:pt>
    <dgm:pt modelId="{9A5BF51D-D8A7-49BB-814F-003B4307C8CF}" type="pres">
      <dgm:prSet presAssocID="{8F3BD2A8-DB42-479B-B8B3-6750D7BBF90A}" presName="hierChild5" presStyleCnt="0"/>
      <dgm:spPr/>
    </dgm:pt>
    <dgm:pt modelId="{834754C0-0253-4F20-AA0B-2016D9AABAE0}" type="pres">
      <dgm:prSet presAssocID="{7F376266-EF87-429A-9D33-01FB57BCD3A3}" presName="Name37" presStyleLbl="parChTrans1D2" presStyleIdx="2" presStyleCnt="8"/>
      <dgm:spPr/>
      <dgm:t>
        <a:bodyPr/>
        <a:lstStyle/>
        <a:p>
          <a:endParaRPr lang="zh-TW" altLang="en-US"/>
        </a:p>
      </dgm:t>
    </dgm:pt>
    <dgm:pt modelId="{FD9E2977-65AF-498C-B1BA-41E1DABCDEA7}" type="pres">
      <dgm:prSet presAssocID="{D42B3D5E-3F9A-4C63-9A26-E3D29E8B447B}" presName="hierRoot2" presStyleCnt="0">
        <dgm:presLayoutVars>
          <dgm:hierBranch val="init"/>
        </dgm:presLayoutVars>
      </dgm:prSet>
      <dgm:spPr/>
    </dgm:pt>
    <dgm:pt modelId="{75CDB9B9-B45D-4458-A7D6-8F3F99B7EA4A}" type="pres">
      <dgm:prSet presAssocID="{D42B3D5E-3F9A-4C63-9A26-E3D29E8B447B}" presName="rootComposite" presStyleCnt="0"/>
      <dgm:spPr/>
    </dgm:pt>
    <dgm:pt modelId="{F0457486-FF4D-4E36-9D74-27E06C90B753}" type="pres">
      <dgm:prSet presAssocID="{D42B3D5E-3F9A-4C63-9A26-E3D29E8B447B}" presName="rootText" presStyleLbl="node2" presStyleIdx="2" presStyleCnt="8" custScaleX="141717" custScaleY="37052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E391250-9166-41A0-A571-F02747A3BDEB}" type="pres">
      <dgm:prSet presAssocID="{D42B3D5E-3F9A-4C63-9A26-E3D29E8B447B}" presName="rootConnector" presStyleLbl="node2" presStyleIdx="2" presStyleCnt="8"/>
      <dgm:spPr/>
      <dgm:t>
        <a:bodyPr/>
        <a:lstStyle/>
        <a:p>
          <a:endParaRPr lang="zh-TW" altLang="en-US"/>
        </a:p>
      </dgm:t>
    </dgm:pt>
    <dgm:pt modelId="{7C991FAE-C652-4DEA-B0F7-24E76E5A0BB6}" type="pres">
      <dgm:prSet presAssocID="{D42B3D5E-3F9A-4C63-9A26-E3D29E8B447B}" presName="hierChild4" presStyleCnt="0"/>
      <dgm:spPr/>
    </dgm:pt>
    <dgm:pt modelId="{FAEF185E-185D-4555-9376-971AE1814BEB}" type="pres">
      <dgm:prSet presAssocID="{D42B3D5E-3F9A-4C63-9A26-E3D29E8B447B}" presName="hierChild5" presStyleCnt="0"/>
      <dgm:spPr/>
    </dgm:pt>
    <dgm:pt modelId="{1E9CC93D-1FAF-43D8-B45F-8C5213BBD852}" type="pres">
      <dgm:prSet presAssocID="{CFD59124-21D2-44BA-8312-15F53A271F2D}" presName="Name37" presStyleLbl="parChTrans1D2" presStyleIdx="3" presStyleCnt="8"/>
      <dgm:spPr/>
      <dgm:t>
        <a:bodyPr/>
        <a:lstStyle/>
        <a:p>
          <a:endParaRPr lang="zh-TW" altLang="en-US"/>
        </a:p>
      </dgm:t>
    </dgm:pt>
    <dgm:pt modelId="{2A7D34D0-9C12-495A-B3A9-703F7B0A382D}" type="pres">
      <dgm:prSet presAssocID="{FEE0B1F0-6014-4C67-82F4-91F4D0A5EDBA}" presName="hierRoot2" presStyleCnt="0">
        <dgm:presLayoutVars>
          <dgm:hierBranch val="init"/>
        </dgm:presLayoutVars>
      </dgm:prSet>
      <dgm:spPr/>
    </dgm:pt>
    <dgm:pt modelId="{87CFD979-158B-4586-BE31-F9A3C15BB414}" type="pres">
      <dgm:prSet presAssocID="{FEE0B1F0-6014-4C67-82F4-91F4D0A5EDBA}" presName="rootComposite" presStyleCnt="0"/>
      <dgm:spPr/>
    </dgm:pt>
    <dgm:pt modelId="{95C9D608-A7A7-43EF-B269-9543560C5AB4}" type="pres">
      <dgm:prSet presAssocID="{FEE0B1F0-6014-4C67-82F4-91F4D0A5EDBA}" presName="rootText" presStyleLbl="node2" presStyleIdx="3" presStyleCnt="8" custScaleX="141717" custScaleY="37052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F3C0B89-8748-4B4F-8D24-A399E75CB08A}" type="pres">
      <dgm:prSet presAssocID="{FEE0B1F0-6014-4C67-82F4-91F4D0A5EDBA}" presName="rootConnector" presStyleLbl="node2" presStyleIdx="3" presStyleCnt="8"/>
      <dgm:spPr/>
      <dgm:t>
        <a:bodyPr/>
        <a:lstStyle/>
        <a:p>
          <a:endParaRPr lang="zh-TW" altLang="en-US"/>
        </a:p>
      </dgm:t>
    </dgm:pt>
    <dgm:pt modelId="{3B09145C-B69B-4D03-9772-6365A8B52A8A}" type="pres">
      <dgm:prSet presAssocID="{FEE0B1F0-6014-4C67-82F4-91F4D0A5EDBA}" presName="hierChild4" presStyleCnt="0"/>
      <dgm:spPr/>
    </dgm:pt>
    <dgm:pt modelId="{78BAD2C2-589A-4967-953E-86A915CAF700}" type="pres">
      <dgm:prSet presAssocID="{FEE0B1F0-6014-4C67-82F4-91F4D0A5EDBA}" presName="hierChild5" presStyleCnt="0"/>
      <dgm:spPr/>
    </dgm:pt>
    <dgm:pt modelId="{3E429CFD-DF43-4FFD-B282-83D84B397B21}" type="pres">
      <dgm:prSet presAssocID="{1FC4B854-79D5-4281-AD0A-612C9E18746C}" presName="Name37" presStyleLbl="parChTrans1D2" presStyleIdx="4" presStyleCnt="8"/>
      <dgm:spPr/>
      <dgm:t>
        <a:bodyPr/>
        <a:lstStyle/>
        <a:p>
          <a:endParaRPr lang="zh-TW" altLang="en-US"/>
        </a:p>
      </dgm:t>
    </dgm:pt>
    <dgm:pt modelId="{0CA5C330-807F-455A-81AC-5E138CBCD859}" type="pres">
      <dgm:prSet presAssocID="{644BD80F-04DD-4A75-A37E-EF01495B15C5}" presName="hierRoot2" presStyleCnt="0">
        <dgm:presLayoutVars>
          <dgm:hierBranch val="init"/>
        </dgm:presLayoutVars>
      </dgm:prSet>
      <dgm:spPr/>
    </dgm:pt>
    <dgm:pt modelId="{E5123466-42A8-408D-9120-7D9751FC235E}" type="pres">
      <dgm:prSet presAssocID="{644BD80F-04DD-4A75-A37E-EF01495B15C5}" presName="rootComposite" presStyleCnt="0"/>
      <dgm:spPr/>
    </dgm:pt>
    <dgm:pt modelId="{CD694122-0A56-493C-8E2A-F5077AFD03AA}" type="pres">
      <dgm:prSet presAssocID="{644BD80F-04DD-4A75-A37E-EF01495B15C5}" presName="rootText" presStyleLbl="node2" presStyleIdx="4" presStyleCnt="8" custScaleX="152226" custScaleY="37052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2B90D06-653A-45E7-93E8-BA065E3A639D}" type="pres">
      <dgm:prSet presAssocID="{644BD80F-04DD-4A75-A37E-EF01495B15C5}" presName="rootConnector" presStyleLbl="node2" presStyleIdx="4" presStyleCnt="8"/>
      <dgm:spPr/>
      <dgm:t>
        <a:bodyPr/>
        <a:lstStyle/>
        <a:p>
          <a:endParaRPr lang="zh-TW" altLang="en-US"/>
        </a:p>
      </dgm:t>
    </dgm:pt>
    <dgm:pt modelId="{DFAB3295-A33C-4329-962F-E17479D316A5}" type="pres">
      <dgm:prSet presAssocID="{644BD80F-04DD-4A75-A37E-EF01495B15C5}" presName="hierChild4" presStyleCnt="0"/>
      <dgm:spPr/>
    </dgm:pt>
    <dgm:pt modelId="{4947F4F8-C9F9-4903-9595-ABA695D329B7}" type="pres">
      <dgm:prSet presAssocID="{644BD80F-04DD-4A75-A37E-EF01495B15C5}" presName="hierChild5" presStyleCnt="0"/>
      <dgm:spPr/>
    </dgm:pt>
    <dgm:pt modelId="{8052B425-DF81-4AD2-BBCA-3D771863415C}" type="pres">
      <dgm:prSet presAssocID="{CA383273-0320-4E0E-962D-CAB50830ED58}" presName="Name37" presStyleLbl="parChTrans1D2" presStyleIdx="5" presStyleCnt="8"/>
      <dgm:spPr/>
      <dgm:t>
        <a:bodyPr/>
        <a:lstStyle/>
        <a:p>
          <a:endParaRPr lang="zh-TW" altLang="en-US"/>
        </a:p>
      </dgm:t>
    </dgm:pt>
    <dgm:pt modelId="{7A798583-3BA7-4CE3-8DEC-BD31BC16AC13}" type="pres">
      <dgm:prSet presAssocID="{121D9FAD-0CC1-4420-8966-DF2897F61A9E}" presName="hierRoot2" presStyleCnt="0">
        <dgm:presLayoutVars>
          <dgm:hierBranch val="init"/>
        </dgm:presLayoutVars>
      </dgm:prSet>
      <dgm:spPr/>
    </dgm:pt>
    <dgm:pt modelId="{476A469B-49BE-442A-9516-F9AB9884D785}" type="pres">
      <dgm:prSet presAssocID="{121D9FAD-0CC1-4420-8966-DF2897F61A9E}" presName="rootComposite" presStyleCnt="0"/>
      <dgm:spPr/>
    </dgm:pt>
    <dgm:pt modelId="{0E6F47D3-9651-471A-A82F-2600D6BEDF62}" type="pres">
      <dgm:prSet presAssocID="{121D9FAD-0CC1-4420-8966-DF2897F61A9E}" presName="rootText" presStyleLbl="node2" presStyleIdx="5" presStyleCnt="8" custScaleX="143712" custScaleY="37052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1F753A0-F9BC-4D7D-9733-6DEABC730397}" type="pres">
      <dgm:prSet presAssocID="{121D9FAD-0CC1-4420-8966-DF2897F61A9E}" presName="rootConnector" presStyleLbl="node2" presStyleIdx="5" presStyleCnt="8"/>
      <dgm:spPr/>
      <dgm:t>
        <a:bodyPr/>
        <a:lstStyle/>
        <a:p>
          <a:endParaRPr lang="zh-TW" altLang="en-US"/>
        </a:p>
      </dgm:t>
    </dgm:pt>
    <dgm:pt modelId="{2CAD7296-117E-4F16-89C9-2850B6111C75}" type="pres">
      <dgm:prSet presAssocID="{121D9FAD-0CC1-4420-8966-DF2897F61A9E}" presName="hierChild4" presStyleCnt="0"/>
      <dgm:spPr/>
    </dgm:pt>
    <dgm:pt modelId="{3EFD3B83-357B-4C99-B76F-E88BDC10958F}" type="pres">
      <dgm:prSet presAssocID="{121D9FAD-0CC1-4420-8966-DF2897F61A9E}" presName="hierChild5" presStyleCnt="0"/>
      <dgm:spPr/>
    </dgm:pt>
    <dgm:pt modelId="{7BF764F8-EE8B-4924-A60E-53C0CDEBBC92}" type="pres">
      <dgm:prSet presAssocID="{88A6E454-548C-4A61-8596-B6B3B9524C41}" presName="Name37" presStyleLbl="parChTrans1D2" presStyleIdx="6" presStyleCnt="8"/>
      <dgm:spPr/>
      <dgm:t>
        <a:bodyPr/>
        <a:lstStyle/>
        <a:p>
          <a:endParaRPr lang="zh-TW" altLang="en-US"/>
        </a:p>
      </dgm:t>
    </dgm:pt>
    <dgm:pt modelId="{3085205D-44D8-4F8A-9F0D-AC797F5C3338}" type="pres">
      <dgm:prSet presAssocID="{2797894C-1B07-423E-BE84-9708C1D9F4AF}" presName="hierRoot2" presStyleCnt="0">
        <dgm:presLayoutVars>
          <dgm:hierBranch val="init"/>
        </dgm:presLayoutVars>
      </dgm:prSet>
      <dgm:spPr/>
    </dgm:pt>
    <dgm:pt modelId="{FD88C237-045F-45A7-B390-7A4BD9E72957}" type="pres">
      <dgm:prSet presAssocID="{2797894C-1B07-423E-BE84-9708C1D9F4AF}" presName="rootComposite" presStyleCnt="0"/>
      <dgm:spPr/>
    </dgm:pt>
    <dgm:pt modelId="{603FCCDB-F041-4E9E-B370-BD36863E4C2B}" type="pres">
      <dgm:prSet presAssocID="{2797894C-1B07-423E-BE84-9708C1D9F4AF}" presName="rootText" presStyleLbl="node2" presStyleIdx="6" presStyleCnt="8" custScaleX="211464" custScaleY="37052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218A498-093C-47AD-B38D-D8E0E4B6E210}" type="pres">
      <dgm:prSet presAssocID="{2797894C-1B07-423E-BE84-9708C1D9F4AF}" presName="rootConnector" presStyleLbl="node2" presStyleIdx="6" presStyleCnt="8"/>
      <dgm:spPr/>
      <dgm:t>
        <a:bodyPr/>
        <a:lstStyle/>
        <a:p>
          <a:endParaRPr lang="zh-TW" altLang="en-US"/>
        </a:p>
      </dgm:t>
    </dgm:pt>
    <dgm:pt modelId="{67E42CE5-AD9E-4059-ACD2-84DCCB8C6B59}" type="pres">
      <dgm:prSet presAssocID="{2797894C-1B07-423E-BE84-9708C1D9F4AF}" presName="hierChild4" presStyleCnt="0"/>
      <dgm:spPr/>
    </dgm:pt>
    <dgm:pt modelId="{5B0E658F-A5AF-432A-9D09-26016DBA7268}" type="pres">
      <dgm:prSet presAssocID="{2797894C-1B07-423E-BE84-9708C1D9F4AF}" presName="hierChild5" presStyleCnt="0"/>
      <dgm:spPr/>
    </dgm:pt>
    <dgm:pt modelId="{4D41429C-A4BC-4E2D-86B7-DEC9395DA837}" type="pres">
      <dgm:prSet presAssocID="{EF2D7EF4-5191-41F9-885B-F1630DAF6915}" presName="Name37" presStyleLbl="parChTrans1D2" presStyleIdx="7" presStyleCnt="8"/>
      <dgm:spPr/>
      <dgm:t>
        <a:bodyPr/>
        <a:lstStyle/>
        <a:p>
          <a:endParaRPr lang="zh-TW" altLang="en-US"/>
        </a:p>
      </dgm:t>
    </dgm:pt>
    <dgm:pt modelId="{9851A1C5-EA97-459B-BA9C-FA0506FDFA56}" type="pres">
      <dgm:prSet presAssocID="{65804377-B7B0-469A-B360-CF55771FEC97}" presName="hierRoot2" presStyleCnt="0">
        <dgm:presLayoutVars>
          <dgm:hierBranch val="init"/>
        </dgm:presLayoutVars>
      </dgm:prSet>
      <dgm:spPr/>
    </dgm:pt>
    <dgm:pt modelId="{A25220E9-92CA-4FD8-8B00-98788941851C}" type="pres">
      <dgm:prSet presAssocID="{65804377-B7B0-469A-B360-CF55771FEC97}" presName="rootComposite" presStyleCnt="0"/>
      <dgm:spPr/>
    </dgm:pt>
    <dgm:pt modelId="{1B5FE43E-26F6-438A-A3E5-C32AA3C6A219}" type="pres">
      <dgm:prSet presAssocID="{65804377-B7B0-469A-B360-CF55771FEC97}" presName="rootText" presStyleLbl="node2" presStyleIdx="7" presStyleCnt="8" custScaleX="171626" custScaleY="37052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395CA2F-F1F1-4A76-9AA7-0681B8A20CB5}" type="pres">
      <dgm:prSet presAssocID="{65804377-B7B0-469A-B360-CF55771FEC97}" presName="rootConnector" presStyleLbl="node2" presStyleIdx="7" presStyleCnt="8"/>
      <dgm:spPr/>
      <dgm:t>
        <a:bodyPr/>
        <a:lstStyle/>
        <a:p>
          <a:endParaRPr lang="zh-TW" altLang="en-US"/>
        </a:p>
      </dgm:t>
    </dgm:pt>
    <dgm:pt modelId="{0BF6FA0C-E78A-43FD-AE46-C921146BF1A6}" type="pres">
      <dgm:prSet presAssocID="{65804377-B7B0-469A-B360-CF55771FEC97}" presName="hierChild4" presStyleCnt="0"/>
      <dgm:spPr/>
    </dgm:pt>
    <dgm:pt modelId="{CFFEE18D-9502-41A5-BD8E-131FA128A38A}" type="pres">
      <dgm:prSet presAssocID="{65804377-B7B0-469A-B360-CF55771FEC97}" presName="hierChild5" presStyleCnt="0"/>
      <dgm:spPr/>
    </dgm:pt>
    <dgm:pt modelId="{D4CF9A02-0E88-4C21-B9D7-BA77E3CB1B0F}" type="pres">
      <dgm:prSet presAssocID="{13967A13-D2D3-4464-AB23-A5A0DF1F1514}" presName="hierChild3" presStyleCnt="0"/>
      <dgm:spPr/>
    </dgm:pt>
  </dgm:ptLst>
  <dgm:cxnLst>
    <dgm:cxn modelId="{56FA4FE6-CF13-432D-8358-B6DA5384BFA5}" type="presOf" srcId="{CA383273-0320-4E0E-962D-CAB50830ED58}" destId="{8052B425-DF81-4AD2-BBCA-3D771863415C}" srcOrd="0" destOrd="0" presId="urn:microsoft.com/office/officeart/2005/8/layout/orgChart1"/>
    <dgm:cxn modelId="{A039F9C1-9BE7-4AA0-9217-2E593CA4A179}" type="presOf" srcId="{1311F2D7-46D4-465E-A4A7-286F92EF7937}" destId="{0CB031B8-E0FD-4A7B-B6BD-5AB458489D70}" srcOrd="0" destOrd="0" presId="urn:microsoft.com/office/officeart/2005/8/layout/orgChart1"/>
    <dgm:cxn modelId="{A22396A7-1D7C-4B98-8EB8-8FA302A227C8}" srcId="{13967A13-D2D3-4464-AB23-A5A0DF1F1514}" destId="{8F3BD2A8-DB42-479B-B8B3-6750D7BBF90A}" srcOrd="1" destOrd="0" parTransId="{D1ACFE28-1D8D-4836-9FE5-61B4B3A58819}" sibTransId="{B715039D-CE40-4E81-91EB-15F6AC4B2FFE}"/>
    <dgm:cxn modelId="{E940E370-9AF1-4137-B91C-84D665291B1A}" type="presOf" srcId="{65804377-B7B0-469A-B360-CF55771FEC97}" destId="{6395CA2F-F1F1-4A76-9AA7-0681B8A20CB5}" srcOrd="1" destOrd="0" presId="urn:microsoft.com/office/officeart/2005/8/layout/orgChart1"/>
    <dgm:cxn modelId="{5E50572A-E7D7-40DD-B1EB-38414C85F7E0}" type="presOf" srcId="{FEE0B1F0-6014-4C67-82F4-91F4D0A5EDBA}" destId="{95C9D608-A7A7-43EF-B269-9543560C5AB4}" srcOrd="0" destOrd="0" presId="urn:microsoft.com/office/officeart/2005/8/layout/orgChart1"/>
    <dgm:cxn modelId="{B1450919-CF63-44D6-A5ED-D91A3C11D02F}" type="presOf" srcId="{EF2D7EF4-5191-41F9-885B-F1630DAF6915}" destId="{4D41429C-A4BC-4E2D-86B7-DEC9395DA837}" srcOrd="0" destOrd="0" presId="urn:microsoft.com/office/officeart/2005/8/layout/orgChart1"/>
    <dgm:cxn modelId="{1BAADEF0-0116-4E0C-8823-05D246CA2683}" srcId="{13967A13-D2D3-4464-AB23-A5A0DF1F1514}" destId="{121D9FAD-0CC1-4420-8966-DF2897F61A9E}" srcOrd="5" destOrd="0" parTransId="{CA383273-0320-4E0E-962D-CAB50830ED58}" sibTransId="{A32DFAF6-8E0D-4339-876F-96CA363C98A2}"/>
    <dgm:cxn modelId="{A6DD2EFF-08CD-462A-A799-E42E37464C17}" type="presOf" srcId="{644BD80F-04DD-4A75-A37E-EF01495B15C5}" destId="{52B90D06-653A-45E7-93E8-BA065E3A639D}" srcOrd="1" destOrd="0" presId="urn:microsoft.com/office/officeart/2005/8/layout/orgChart1"/>
    <dgm:cxn modelId="{FFE2B957-AF96-483E-B252-BA0F20655FB9}" type="presOf" srcId="{1F93A0E0-0EFF-4BA5-816D-954645255930}" destId="{B3740651-6BEE-4758-B1D3-799084767308}" srcOrd="0" destOrd="0" presId="urn:microsoft.com/office/officeart/2005/8/layout/orgChart1"/>
    <dgm:cxn modelId="{582E943A-ADCD-4CB4-AC87-C226DE0D2C06}" type="presOf" srcId="{FEE0B1F0-6014-4C67-82F4-91F4D0A5EDBA}" destId="{EF3C0B89-8748-4B4F-8D24-A399E75CB08A}" srcOrd="1" destOrd="0" presId="urn:microsoft.com/office/officeart/2005/8/layout/orgChart1"/>
    <dgm:cxn modelId="{97F20E6B-6615-4930-9F22-C9300EA2F3CD}" srcId="{13967A13-D2D3-4464-AB23-A5A0DF1F1514}" destId="{2797894C-1B07-423E-BE84-9708C1D9F4AF}" srcOrd="6" destOrd="0" parTransId="{88A6E454-548C-4A61-8596-B6B3B9524C41}" sibTransId="{12E95A4A-C747-46AE-B7D7-8D9201FCE1A7}"/>
    <dgm:cxn modelId="{93691A3B-3D1B-440C-8378-4C4552AFC462}" type="presOf" srcId="{13967A13-D2D3-4464-AB23-A5A0DF1F1514}" destId="{EF08DAC9-E6D8-40C2-94E6-13827E0B7427}" srcOrd="1" destOrd="0" presId="urn:microsoft.com/office/officeart/2005/8/layout/orgChart1"/>
    <dgm:cxn modelId="{50F58146-FFE7-40F6-B36C-B2DC04CBB98F}" type="presOf" srcId="{D1ACFE28-1D8D-4836-9FE5-61B4B3A58819}" destId="{7AB5AE36-B84A-4FED-9AEA-A752AD3C66F3}" srcOrd="0" destOrd="0" presId="urn:microsoft.com/office/officeart/2005/8/layout/orgChart1"/>
    <dgm:cxn modelId="{B1386C5E-E635-40B8-AEBC-6A6C3FA78564}" srcId="{13967A13-D2D3-4464-AB23-A5A0DF1F1514}" destId="{D42B3D5E-3F9A-4C63-9A26-E3D29E8B447B}" srcOrd="2" destOrd="0" parTransId="{7F376266-EF87-429A-9D33-01FB57BCD3A3}" sibTransId="{739A4CA9-F929-4F86-B99F-27E6991A7355}"/>
    <dgm:cxn modelId="{D230025A-9296-4D84-8A81-BEA099E25968}" type="presOf" srcId="{121D9FAD-0CC1-4420-8966-DF2897F61A9E}" destId="{0E6F47D3-9651-471A-A82F-2600D6BEDF62}" srcOrd="0" destOrd="0" presId="urn:microsoft.com/office/officeart/2005/8/layout/orgChart1"/>
    <dgm:cxn modelId="{A9F14A48-4310-4CAC-B45B-05AC93313C2F}" type="presOf" srcId="{1FBC53EF-536D-4BA1-A30D-3404ED67BEC0}" destId="{675C8637-D7B1-4C3E-9DEE-75E837E5750B}" srcOrd="0" destOrd="0" presId="urn:microsoft.com/office/officeart/2005/8/layout/orgChart1"/>
    <dgm:cxn modelId="{9A94EF20-828A-4520-9F27-3FABB951FD74}" type="presOf" srcId="{13967A13-D2D3-4464-AB23-A5A0DF1F1514}" destId="{74061873-0A77-47C7-ADAC-86A67556C38C}" srcOrd="0" destOrd="0" presId="urn:microsoft.com/office/officeart/2005/8/layout/orgChart1"/>
    <dgm:cxn modelId="{9091D2F1-AF00-4BDF-9CB6-2A9FA93F4ACF}" type="presOf" srcId="{D42B3D5E-3F9A-4C63-9A26-E3D29E8B447B}" destId="{7E391250-9166-41A0-A571-F02747A3BDEB}" srcOrd="1" destOrd="0" presId="urn:microsoft.com/office/officeart/2005/8/layout/orgChart1"/>
    <dgm:cxn modelId="{37BB1F4F-5695-496E-8569-F1339B454A21}" type="presOf" srcId="{2797894C-1B07-423E-BE84-9708C1D9F4AF}" destId="{603FCCDB-F041-4E9E-B370-BD36863E4C2B}" srcOrd="0" destOrd="0" presId="urn:microsoft.com/office/officeart/2005/8/layout/orgChart1"/>
    <dgm:cxn modelId="{24D145D4-9CD2-4B06-B57A-6641EEDE03FF}" type="presOf" srcId="{8F3BD2A8-DB42-479B-B8B3-6750D7BBF90A}" destId="{1653B163-3068-460A-AD3A-BD92AC75D4AC}" srcOrd="0" destOrd="0" presId="urn:microsoft.com/office/officeart/2005/8/layout/orgChart1"/>
    <dgm:cxn modelId="{85E5DE22-D387-411C-B577-0454D107055B}" type="presOf" srcId="{CFD59124-21D2-44BA-8312-15F53A271F2D}" destId="{1E9CC93D-1FAF-43D8-B45F-8C5213BBD852}" srcOrd="0" destOrd="0" presId="urn:microsoft.com/office/officeart/2005/8/layout/orgChart1"/>
    <dgm:cxn modelId="{B3A013B2-B2AB-4ED2-B8E8-BCC0277D9CC1}" srcId="{1FBC53EF-536D-4BA1-A30D-3404ED67BEC0}" destId="{13967A13-D2D3-4464-AB23-A5A0DF1F1514}" srcOrd="0" destOrd="0" parTransId="{647D45D0-755F-4778-A4F0-95CC044830BF}" sibTransId="{7D009A73-8A57-4DD8-8F7F-418DCB0DF794}"/>
    <dgm:cxn modelId="{96AE9B2C-DB8B-4F03-9FB6-23D0FCBBF7EE}" srcId="{13967A13-D2D3-4464-AB23-A5A0DF1F1514}" destId="{644BD80F-04DD-4A75-A37E-EF01495B15C5}" srcOrd="4" destOrd="0" parTransId="{1FC4B854-79D5-4281-AD0A-612C9E18746C}" sibTransId="{E29A377F-CCC7-4467-9B4A-BA07278A7B48}"/>
    <dgm:cxn modelId="{BA7A24AC-08A2-4433-9053-CAD3B6B1B8E1}" type="presOf" srcId="{2797894C-1B07-423E-BE84-9708C1D9F4AF}" destId="{2218A498-093C-47AD-B38D-D8E0E4B6E210}" srcOrd="1" destOrd="0" presId="urn:microsoft.com/office/officeart/2005/8/layout/orgChart1"/>
    <dgm:cxn modelId="{430A442D-6D9C-4CD0-8036-8C774706A902}" type="presOf" srcId="{88A6E454-548C-4A61-8596-B6B3B9524C41}" destId="{7BF764F8-EE8B-4924-A60E-53C0CDEBBC92}" srcOrd="0" destOrd="0" presId="urn:microsoft.com/office/officeart/2005/8/layout/orgChart1"/>
    <dgm:cxn modelId="{8F83435F-7DFF-4D77-95B6-CD775AF997CB}" srcId="{13967A13-D2D3-4464-AB23-A5A0DF1F1514}" destId="{65804377-B7B0-469A-B360-CF55771FEC97}" srcOrd="7" destOrd="0" parTransId="{EF2D7EF4-5191-41F9-885B-F1630DAF6915}" sibTransId="{16FAFDE0-ED02-4CBE-9EAB-385F21869933}"/>
    <dgm:cxn modelId="{F28742AE-A019-44F6-B591-FB9350FA305F}" type="presOf" srcId="{1FC4B854-79D5-4281-AD0A-612C9E18746C}" destId="{3E429CFD-DF43-4FFD-B282-83D84B397B21}" srcOrd="0" destOrd="0" presId="urn:microsoft.com/office/officeart/2005/8/layout/orgChart1"/>
    <dgm:cxn modelId="{713B067E-460E-47CF-A59B-09C12781D015}" type="presOf" srcId="{1311F2D7-46D4-465E-A4A7-286F92EF7937}" destId="{95237BEA-A098-4700-92F9-04E7087FA0AC}" srcOrd="1" destOrd="0" presId="urn:microsoft.com/office/officeart/2005/8/layout/orgChart1"/>
    <dgm:cxn modelId="{D3C67267-E7D2-4883-B62C-2830E5F9D525}" type="presOf" srcId="{121D9FAD-0CC1-4420-8966-DF2897F61A9E}" destId="{81F753A0-F9BC-4D7D-9733-6DEABC730397}" srcOrd="1" destOrd="0" presId="urn:microsoft.com/office/officeart/2005/8/layout/orgChart1"/>
    <dgm:cxn modelId="{49D13595-1FC9-4F5B-B441-1CCA3CBB9796}" type="presOf" srcId="{65804377-B7B0-469A-B360-CF55771FEC97}" destId="{1B5FE43E-26F6-438A-A3E5-C32AA3C6A219}" srcOrd="0" destOrd="0" presId="urn:microsoft.com/office/officeart/2005/8/layout/orgChart1"/>
    <dgm:cxn modelId="{C738468A-4584-4781-9D3B-1DAA3C0A5191}" type="presOf" srcId="{7F376266-EF87-429A-9D33-01FB57BCD3A3}" destId="{834754C0-0253-4F20-AA0B-2016D9AABAE0}" srcOrd="0" destOrd="0" presId="urn:microsoft.com/office/officeart/2005/8/layout/orgChart1"/>
    <dgm:cxn modelId="{1EABB378-958E-4182-B9DC-3965AE9B36FB}" type="presOf" srcId="{8F3BD2A8-DB42-479B-B8B3-6750D7BBF90A}" destId="{EC660AFF-AD48-4DCA-8F8F-C4BCDF4C15E5}" srcOrd="1" destOrd="0" presId="urn:microsoft.com/office/officeart/2005/8/layout/orgChart1"/>
    <dgm:cxn modelId="{9D64A0CB-7695-443D-B0FE-76A52C360E6B}" srcId="{13967A13-D2D3-4464-AB23-A5A0DF1F1514}" destId="{FEE0B1F0-6014-4C67-82F4-91F4D0A5EDBA}" srcOrd="3" destOrd="0" parTransId="{CFD59124-21D2-44BA-8312-15F53A271F2D}" sibTransId="{01F8C992-F199-42A2-BE30-18F4B9AD69E4}"/>
    <dgm:cxn modelId="{FFA1012F-6CDF-4B40-BEC7-C41E84639619}" type="presOf" srcId="{D42B3D5E-3F9A-4C63-9A26-E3D29E8B447B}" destId="{F0457486-FF4D-4E36-9D74-27E06C90B753}" srcOrd="0" destOrd="0" presId="urn:microsoft.com/office/officeart/2005/8/layout/orgChart1"/>
    <dgm:cxn modelId="{1CA64B21-06A0-4418-B409-DDF1763E6BAD}" srcId="{13967A13-D2D3-4464-AB23-A5A0DF1F1514}" destId="{1311F2D7-46D4-465E-A4A7-286F92EF7937}" srcOrd="0" destOrd="0" parTransId="{1F93A0E0-0EFF-4BA5-816D-954645255930}" sibTransId="{15310ACA-8599-4CFA-ADAC-8599D5292F5C}"/>
    <dgm:cxn modelId="{A5859214-AA7C-4A3A-BC74-7D51E6F44DDD}" type="presOf" srcId="{644BD80F-04DD-4A75-A37E-EF01495B15C5}" destId="{CD694122-0A56-493C-8E2A-F5077AFD03AA}" srcOrd="0" destOrd="0" presId="urn:microsoft.com/office/officeart/2005/8/layout/orgChart1"/>
    <dgm:cxn modelId="{1958A6D5-3D93-4CB4-844D-60790F353823}" type="presParOf" srcId="{675C8637-D7B1-4C3E-9DEE-75E837E5750B}" destId="{6C8A470A-4906-4324-955E-CF485BABE006}" srcOrd="0" destOrd="0" presId="urn:microsoft.com/office/officeart/2005/8/layout/orgChart1"/>
    <dgm:cxn modelId="{A84AC7D1-4BE4-4C21-A2CF-1532657DC310}" type="presParOf" srcId="{6C8A470A-4906-4324-955E-CF485BABE006}" destId="{875940C9-24B9-49B9-A2E2-6058B8AD9C78}" srcOrd="0" destOrd="0" presId="urn:microsoft.com/office/officeart/2005/8/layout/orgChart1"/>
    <dgm:cxn modelId="{DD0A300F-B818-4542-8479-CDEC51FAD98B}" type="presParOf" srcId="{875940C9-24B9-49B9-A2E2-6058B8AD9C78}" destId="{74061873-0A77-47C7-ADAC-86A67556C38C}" srcOrd="0" destOrd="0" presId="urn:microsoft.com/office/officeart/2005/8/layout/orgChart1"/>
    <dgm:cxn modelId="{EF690241-4347-4F12-A751-CF50AFC884E4}" type="presParOf" srcId="{875940C9-24B9-49B9-A2E2-6058B8AD9C78}" destId="{EF08DAC9-E6D8-40C2-94E6-13827E0B7427}" srcOrd="1" destOrd="0" presId="urn:microsoft.com/office/officeart/2005/8/layout/orgChart1"/>
    <dgm:cxn modelId="{DE9FD682-E884-40A3-911F-014484B37A54}" type="presParOf" srcId="{6C8A470A-4906-4324-955E-CF485BABE006}" destId="{952DCD46-38CD-4397-BCFC-F6D9D022D8A6}" srcOrd="1" destOrd="0" presId="urn:microsoft.com/office/officeart/2005/8/layout/orgChart1"/>
    <dgm:cxn modelId="{D7581BEE-94A1-4D59-953A-3D0CF1D9A83B}" type="presParOf" srcId="{952DCD46-38CD-4397-BCFC-F6D9D022D8A6}" destId="{B3740651-6BEE-4758-B1D3-799084767308}" srcOrd="0" destOrd="0" presId="urn:microsoft.com/office/officeart/2005/8/layout/orgChart1"/>
    <dgm:cxn modelId="{D76A6E26-8629-4F75-809B-83365D7D1FB3}" type="presParOf" srcId="{952DCD46-38CD-4397-BCFC-F6D9D022D8A6}" destId="{ADF4D7A6-E5DB-4BF3-8F07-132B5463417C}" srcOrd="1" destOrd="0" presId="urn:microsoft.com/office/officeart/2005/8/layout/orgChart1"/>
    <dgm:cxn modelId="{F0F68838-BE7B-4A3D-91EC-7B1B730304A2}" type="presParOf" srcId="{ADF4D7A6-E5DB-4BF3-8F07-132B5463417C}" destId="{A7008725-EF2A-42D5-8C64-D68A88CCAAA1}" srcOrd="0" destOrd="0" presId="urn:microsoft.com/office/officeart/2005/8/layout/orgChart1"/>
    <dgm:cxn modelId="{73133457-1298-4A14-95FE-A5D5BA472DDE}" type="presParOf" srcId="{A7008725-EF2A-42D5-8C64-D68A88CCAAA1}" destId="{0CB031B8-E0FD-4A7B-B6BD-5AB458489D70}" srcOrd="0" destOrd="0" presId="urn:microsoft.com/office/officeart/2005/8/layout/orgChart1"/>
    <dgm:cxn modelId="{2000DACC-B0A0-4545-938D-A0352C2C4451}" type="presParOf" srcId="{A7008725-EF2A-42D5-8C64-D68A88CCAAA1}" destId="{95237BEA-A098-4700-92F9-04E7087FA0AC}" srcOrd="1" destOrd="0" presId="urn:microsoft.com/office/officeart/2005/8/layout/orgChart1"/>
    <dgm:cxn modelId="{ACBC2F8B-ED30-4756-8278-CB2771D041D4}" type="presParOf" srcId="{ADF4D7A6-E5DB-4BF3-8F07-132B5463417C}" destId="{0B23E414-DDE8-4F39-91D3-57D3F284BD68}" srcOrd="1" destOrd="0" presId="urn:microsoft.com/office/officeart/2005/8/layout/orgChart1"/>
    <dgm:cxn modelId="{622A3FA8-A03A-4E67-B8F7-4268BE90CDE1}" type="presParOf" srcId="{ADF4D7A6-E5DB-4BF3-8F07-132B5463417C}" destId="{B1A98B81-DA0B-47CF-ACC2-41CE222E31C1}" srcOrd="2" destOrd="0" presId="urn:microsoft.com/office/officeart/2005/8/layout/orgChart1"/>
    <dgm:cxn modelId="{2851A97C-6915-4D9A-A4DB-189801566226}" type="presParOf" srcId="{952DCD46-38CD-4397-BCFC-F6D9D022D8A6}" destId="{7AB5AE36-B84A-4FED-9AEA-A752AD3C66F3}" srcOrd="2" destOrd="0" presId="urn:microsoft.com/office/officeart/2005/8/layout/orgChart1"/>
    <dgm:cxn modelId="{8623EC6A-4C70-4AC0-9345-BDEB26BF3471}" type="presParOf" srcId="{952DCD46-38CD-4397-BCFC-F6D9D022D8A6}" destId="{EF053D9C-69CA-4C32-B01D-E7A52A3DA563}" srcOrd="3" destOrd="0" presId="urn:microsoft.com/office/officeart/2005/8/layout/orgChart1"/>
    <dgm:cxn modelId="{DB8AEAD1-B50B-4C13-AA63-81B50A1E89CC}" type="presParOf" srcId="{EF053D9C-69CA-4C32-B01D-E7A52A3DA563}" destId="{32EEEE1F-D152-407C-8A83-2F923B4F3220}" srcOrd="0" destOrd="0" presId="urn:microsoft.com/office/officeart/2005/8/layout/orgChart1"/>
    <dgm:cxn modelId="{9C594F2D-DAC9-4504-93DE-8B93DA64848E}" type="presParOf" srcId="{32EEEE1F-D152-407C-8A83-2F923B4F3220}" destId="{1653B163-3068-460A-AD3A-BD92AC75D4AC}" srcOrd="0" destOrd="0" presId="urn:microsoft.com/office/officeart/2005/8/layout/orgChart1"/>
    <dgm:cxn modelId="{754D904B-2DD5-4F21-9AC6-E0AF3976729A}" type="presParOf" srcId="{32EEEE1F-D152-407C-8A83-2F923B4F3220}" destId="{EC660AFF-AD48-4DCA-8F8F-C4BCDF4C15E5}" srcOrd="1" destOrd="0" presId="urn:microsoft.com/office/officeart/2005/8/layout/orgChart1"/>
    <dgm:cxn modelId="{ECF1E2FB-1BE3-42A8-A6F9-1A888272042C}" type="presParOf" srcId="{EF053D9C-69CA-4C32-B01D-E7A52A3DA563}" destId="{B8F02F7B-9042-4ADD-BCDC-ABC641330D7E}" srcOrd="1" destOrd="0" presId="urn:microsoft.com/office/officeart/2005/8/layout/orgChart1"/>
    <dgm:cxn modelId="{0B1FCFF1-5DF2-4488-BA9D-EA90AE12AFE3}" type="presParOf" srcId="{EF053D9C-69CA-4C32-B01D-E7A52A3DA563}" destId="{9A5BF51D-D8A7-49BB-814F-003B4307C8CF}" srcOrd="2" destOrd="0" presId="urn:microsoft.com/office/officeart/2005/8/layout/orgChart1"/>
    <dgm:cxn modelId="{C262759A-FB09-4D8C-88EC-7D27D369827F}" type="presParOf" srcId="{952DCD46-38CD-4397-BCFC-F6D9D022D8A6}" destId="{834754C0-0253-4F20-AA0B-2016D9AABAE0}" srcOrd="4" destOrd="0" presId="urn:microsoft.com/office/officeart/2005/8/layout/orgChart1"/>
    <dgm:cxn modelId="{DCB56B5E-0210-42EE-ADCD-A7110D5711FE}" type="presParOf" srcId="{952DCD46-38CD-4397-BCFC-F6D9D022D8A6}" destId="{FD9E2977-65AF-498C-B1BA-41E1DABCDEA7}" srcOrd="5" destOrd="0" presId="urn:microsoft.com/office/officeart/2005/8/layout/orgChart1"/>
    <dgm:cxn modelId="{50FD0465-F9E8-4C9A-9765-FACA7D613407}" type="presParOf" srcId="{FD9E2977-65AF-498C-B1BA-41E1DABCDEA7}" destId="{75CDB9B9-B45D-4458-A7D6-8F3F99B7EA4A}" srcOrd="0" destOrd="0" presId="urn:microsoft.com/office/officeart/2005/8/layout/orgChart1"/>
    <dgm:cxn modelId="{6CE3B1E5-5139-43D5-9283-F9464D37F803}" type="presParOf" srcId="{75CDB9B9-B45D-4458-A7D6-8F3F99B7EA4A}" destId="{F0457486-FF4D-4E36-9D74-27E06C90B753}" srcOrd="0" destOrd="0" presId="urn:microsoft.com/office/officeart/2005/8/layout/orgChart1"/>
    <dgm:cxn modelId="{CB9F5844-E3CC-486E-8D34-E1CA20506146}" type="presParOf" srcId="{75CDB9B9-B45D-4458-A7D6-8F3F99B7EA4A}" destId="{7E391250-9166-41A0-A571-F02747A3BDEB}" srcOrd="1" destOrd="0" presId="urn:microsoft.com/office/officeart/2005/8/layout/orgChart1"/>
    <dgm:cxn modelId="{BDFCC4E8-9B06-43B8-904F-FE982E51DD5C}" type="presParOf" srcId="{FD9E2977-65AF-498C-B1BA-41E1DABCDEA7}" destId="{7C991FAE-C652-4DEA-B0F7-24E76E5A0BB6}" srcOrd="1" destOrd="0" presId="urn:microsoft.com/office/officeart/2005/8/layout/orgChart1"/>
    <dgm:cxn modelId="{135CA6C7-6F87-41CF-8481-3FC405974F3F}" type="presParOf" srcId="{FD9E2977-65AF-498C-B1BA-41E1DABCDEA7}" destId="{FAEF185E-185D-4555-9376-971AE1814BEB}" srcOrd="2" destOrd="0" presId="urn:microsoft.com/office/officeart/2005/8/layout/orgChart1"/>
    <dgm:cxn modelId="{EDE892EC-286C-452C-BC74-DFF07D847534}" type="presParOf" srcId="{952DCD46-38CD-4397-BCFC-F6D9D022D8A6}" destId="{1E9CC93D-1FAF-43D8-B45F-8C5213BBD852}" srcOrd="6" destOrd="0" presId="urn:microsoft.com/office/officeart/2005/8/layout/orgChart1"/>
    <dgm:cxn modelId="{336E302C-F828-4275-983A-AAFF60869B8F}" type="presParOf" srcId="{952DCD46-38CD-4397-BCFC-F6D9D022D8A6}" destId="{2A7D34D0-9C12-495A-B3A9-703F7B0A382D}" srcOrd="7" destOrd="0" presId="urn:microsoft.com/office/officeart/2005/8/layout/orgChart1"/>
    <dgm:cxn modelId="{381A029E-9C8D-41F6-AC34-06C50F9EEED4}" type="presParOf" srcId="{2A7D34D0-9C12-495A-B3A9-703F7B0A382D}" destId="{87CFD979-158B-4586-BE31-F9A3C15BB414}" srcOrd="0" destOrd="0" presId="urn:microsoft.com/office/officeart/2005/8/layout/orgChart1"/>
    <dgm:cxn modelId="{483D7881-BE30-400B-B7E3-CC2F8E3EF2F1}" type="presParOf" srcId="{87CFD979-158B-4586-BE31-F9A3C15BB414}" destId="{95C9D608-A7A7-43EF-B269-9543560C5AB4}" srcOrd="0" destOrd="0" presId="urn:microsoft.com/office/officeart/2005/8/layout/orgChart1"/>
    <dgm:cxn modelId="{1776EAD7-D203-4D79-B56A-EA7F6C742956}" type="presParOf" srcId="{87CFD979-158B-4586-BE31-F9A3C15BB414}" destId="{EF3C0B89-8748-4B4F-8D24-A399E75CB08A}" srcOrd="1" destOrd="0" presId="urn:microsoft.com/office/officeart/2005/8/layout/orgChart1"/>
    <dgm:cxn modelId="{F9415E4D-F946-486C-ADC9-469B10C9F5FC}" type="presParOf" srcId="{2A7D34D0-9C12-495A-B3A9-703F7B0A382D}" destId="{3B09145C-B69B-4D03-9772-6365A8B52A8A}" srcOrd="1" destOrd="0" presId="urn:microsoft.com/office/officeart/2005/8/layout/orgChart1"/>
    <dgm:cxn modelId="{84F9A5C2-106A-4955-927B-15ECAE45D6D1}" type="presParOf" srcId="{2A7D34D0-9C12-495A-B3A9-703F7B0A382D}" destId="{78BAD2C2-589A-4967-953E-86A915CAF700}" srcOrd="2" destOrd="0" presId="urn:microsoft.com/office/officeart/2005/8/layout/orgChart1"/>
    <dgm:cxn modelId="{B525ABFF-EFAA-48BE-B25D-F9653F628E35}" type="presParOf" srcId="{952DCD46-38CD-4397-BCFC-F6D9D022D8A6}" destId="{3E429CFD-DF43-4FFD-B282-83D84B397B21}" srcOrd="8" destOrd="0" presId="urn:microsoft.com/office/officeart/2005/8/layout/orgChart1"/>
    <dgm:cxn modelId="{AF72112C-0CFE-4B3F-9433-272B80D18190}" type="presParOf" srcId="{952DCD46-38CD-4397-BCFC-F6D9D022D8A6}" destId="{0CA5C330-807F-455A-81AC-5E138CBCD859}" srcOrd="9" destOrd="0" presId="urn:microsoft.com/office/officeart/2005/8/layout/orgChart1"/>
    <dgm:cxn modelId="{E83A2CA4-89C4-4ED1-946C-1C5AE6B39744}" type="presParOf" srcId="{0CA5C330-807F-455A-81AC-5E138CBCD859}" destId="{E5123466-42A8-408D-9120-7D9751FC235E}" srcOrd="0" destOrd="0" presId="urn:microsoft.com/office/officeart/2005/8/layout/orgChart1"/>
    <dgm:cxn modelId="{A1CD3CCD-A986-49E0-A9BB-4685C21239FD}" type="presParOf" srcId="{E5123466-42A8-408D-9120-7D9751FC235E}" destId="{CD694122-0A56-493C-8E2A-F5077AFD03AA}" srcOrd="0" destOrd="0" presId="urn:microsoft.com/office/officeart/2005/8/layout/orgChart1"/>
    <dgm:cxn modelId="{268142F6-D50C-4019-87E2-4546F23AAE99}" type="presParOf" srcId="{E5123466-42A8-408D-9120-7D9751FC235E}" destId="{52B90D06-653A-45E7-93E8-BA065E3A639D}" srcOrd="1" destOrd="0" presId="urn:microsoft.com/office/officeart/2005/8/layout/orgChart1"/>
    <dgm:cxn modelId="{9A5881EE-F9A3-4039-B19F-7F30C1422018}" type="presParOf" srcId="{0CA5C330-807F-455A-81AC-5E138CBCD859}" destId="{DFAB3295-A33C-4329-962F-E17479D316A5}" srcOrd="1" destOrd="0" presId="urn:microsoft.com/office/officeart/2005/8/layout/orgChart1"/>
    <dgm:cxn modelId="{4B265395-9B05-44B5-8AB1-7B78BB667E47}" type="presParOf" srcId="{0CA5C330-807F-455A-81AC-5E138CBCD859}" destId="{4947F4F8-C9F9-4903-9595-ABA695D329B7}" srcOrd="2" destOrd="0" presId="urn:microsoft.com/office/officeart/2005/8/layout/orgChart1"/>
    <dgm:cxn modelId="{1AB650CA-E488-4C03-B701-3ADA74DCA549}" type="presParOf" srcId="{952DCD46-38CD-4397-BCFC-F6D9D022D8A6}" destId="{8052B425-DF81-4AD2-BBCA-3D771863415C}" srcOrd="10" destOrd="0" presId="urn:microsoft.com/office/officeart/2005/8/layout/orgChart1"/>
    <dgm:cxn modelId="{F297EA8F-71D7-4E26-93D4-533F9B4F8A57}" type="presParOf" srcId="{952DCD46-38CD-4397-BCFC-F6D9D022D8A6}" destId="{7A798583-3BA7-4CE3-8DEC-BD31BC16AC13}" srcOrd="11" destOrd="0" presId="urn:microsoft.com/office/officeart/2005/8/layout/orgChart1"/>
    <dgm:cxn modelId="{8E377372-E4F6-4B64-B2BF-E31749C97965}" type="presParOf" srcId="{7A798583-3BA7-4CE3-8DEC-BD31BC16AC13}" destId="{476A469B-49BE-442A-9516-F9AB9884D785}" srcOrd="0" destOrd="0" presId="urn:microsoft.com/office/officeart/2005/8/layout/orgChart1"/>
    <dgm:cxn modelId="{FD9AC634-6E8D-4D5D-9A80-B8881A081698}" type="presParOf" srcId="{476A469B-49BE-442A-9516-F9AB9884D785}" destId="{0E6F47D3-9651-471A-A82F-2600D6BEDF62}" srcOrd="0" destOrd="0" presId="urn:microsoft.com/office/officeart/2005/8/layout/orgChart1"/>
    <dgm:cxn modelId="{D2CF3B12-AE49-4291-88A0-71F1B3AC955A}" type="presParOf" srcId="{476A469B-49BE-442A-9516-F9AB9884D785}" destId="{81F753A0-F9BC-4D7D-9733-6DEABC730397}" srcOrd="1" destOrd="0" presId="urn:microsoft.com/office/officeart/2005/8/layout/orgChart1"/>
    <dgm:cxn modelId="{21355B37-6DE8-4790-B442-75A23C4F8A43}" type="presParOf" srcId="{7A798583-3BA7-4CE3-8DEC-BD31BC16AC13}" destId="{2CAD7296-117E-4F16-89C9-2850B6111C75}" srcOrd="1" destOrd="0" presId="urn:microsoft.com/office/officeart/2005/8/layout/orgChart1"/>
    <dgm:cxn modelId="{8A452DAA-810B-4E27-B61C-6553D8F413FC}" type="presParOf" srcId="{7A798583-3BA7-4CE3-8DEC-BD31BC16AC13}" destId="{3EFD3B83-357B-4C99-B76F-E88BDC10958F}" srcOrd="2" destOrd="0" presId="urn:microsoft.com/office/officeart/2005/8/layout/orgChart1"/>
    <dgm:cxn modelId="{329A25BD-D370-4C46-88FB-2AE75D4CE4A1}" type="presParOf" srcId="{952DCD46-38CD-4397-BCFC-F6D9D022D8A6}" destId="{7BF764F8-EE8B-4924-A60E-53C0CDEBBC92}" srcOrd="12" destOrd="0" presId="urn:microsoft.com/office/officeart/2005/8/layout/orgChart1"/>
    <dgm:cxn modelId="{5C5F9DCC-5B3F-4E10-AEBE-4C0C8899EB61}" type="presParOf" srcId="{952DCD46-38CD-4397-BCFC-F6D9D022D8A6}" destId="{3085205D-44D8-4F8A-9F0D-AC797F5C3338}" srcOrd="13" destOrd="0" presId="urn:microsoft.com/office/officeart/2005/8/layout/orgChart1"/>
    <dgm:cxn modelId="{26E048E3-092E-4E67-BB06-EB4E58ADA271}" type="presParOf" srcId="{3085205D-44D8-4F8A-9F0D-AC797F5C3338}" destId="{FD88C237-045F-45A7-B390-7A4BD9E72957}" srcOrd="0" destOrd="0" presId="urn:microsoft.com/office/officeart/2005/8/layout/orgChart1"/>
    <dgm:cxn modelId="{C96173AF-C7CA-4E2E-8471-A5A4008C4C43}" type="presParOf" srcId="{FD88C237-045F-45A7-B390-7A4BD9E72957}" destId="{603FCCDB-F041-4E9E-B370-BD36863E4C2B}" srcOrd="0" destOrd="0" presId="urn:microsoft.com/office/officeart/2005/8/layout/orgChart1"/>
    <dgm:cxn modelId="{07490C83-F3DC-43E5-91EB-173421FF9A23}" type="presParOf" srcId="{FD88C237-045F-45A7-B390-7A4BD9E72957}" destId="{2218A498-093C-47AD-B38D-D8E0E4B6E210}" srcOrd="1" destOrd="0" presId="urn:microsoft.com/office/officeart/2005/8/layout/orgChart1"/>
    <dgm:cxn modelId="{BD8061D0-D7A4-4659-8A95-4CBBBDEEEDDD}" type="presParOf" srcId="{3085205D-44D8-4F8A-9F0D-AC797F5C3338}" destId="{67E42CE5-AD9E-4059-ACD2-84DCCB8C6B59}" srcOrd="1" destOrd="0" presId="urn:microsoft.com/office/officeart/2005/8/layout/orgChart1"/>
    <dgm:cxn modelId="{F0FD908D-FDC0-4D15-BF53-AE61D5D6D91A}" type="presParOf" srcId="{3085205D-44D8-4F8A-9F0D-AC797F5C3338}" destId="{5B0E658F-A5AF-432A-9D09-26016DBA7268}" srcOrd="2" destOrd="0" presId="urn:microsoft.com/office/officeart/2005/8/layout/orgChart1"/>
    <dgm:cxn modelId="{22C2BBDE-A088-40EF-9CAC-3EC23A4B377E}" type="presParOf" srcId="{952DCD46-38CD-4397-BCFC-F6D9D022D8A6}" destId="{4D41429C-A4BC-4E2D-86B7-DEC9395DA837}" srcOrd="14" destOrd="0" presId="urn:microsoft.com/office/officeart/2005/8/layout/orgChart1"/>
    <dgm:cxn modelId="{A99484E3-AEF0-4D29-A529-C3825B806B45}" type="presParOf" srcId="{952DCD46-38CD-4397-BCFC-F6D9D022D8A6}" destId="{9851A1C5-EA97-459B-BA9C-FA0506FDFA56}" srcOrd="15" destOrd="0" presId="urn:microsoft.com/office/officeart/2005/8/layout/orgChart1"/>
    <dgm:cxn modelId="{F8D0DE2F-E7D5-4E4D-8C31-6F9B181B7082}" type="presParOf" srcId="{9851A1C5-EA97-459B-BA9C-FA0506FDFA56}" destId="{A25220E9-92CA-4FD8-8B00-98788941851C}" srcOrd="0" destOrd="0" presId="urn:microsoft.com/office/officeart/2005/8/layout/orgChart1"/>
    <dgm:cxn modelId="{F2DBAEB2-2D53-44EE-BAE4-6623D005F140}" type="presParOf" srcId="{A25220E9-92CA-4FD8-8B00-98788941851C}" destId="{1B5FE43E-26F6-438A-A3E5-C32AA3C6A219}" srcOrd="0" destOrd="0" presId="urn:microsoft.com/office/officeart/2005/8/layout/orgChart1"/>
    <dgm:cxn modelId="{7FCB90DB-C74A-4895-9E6E-D80D841A1AB0}" type="presParOf" srcId="{A25220E9-92CA-4FD8-8B00-98788941851C}" destId="{6395CA2F-F1F1-4A76-9AA7-0681B8A20CB5}" srcOrd="1" destOrd="0" presId="urn:microsoft.com/office/officeart/2005/8/layout/orgChart1"/>
    <dgm:cxn modelId="{52C46EF9-C44A-4EE0-8FBF-42FEC0E261FF}" type="presParOf" srcId="{9851A1C5-EA97-459B-BA9C-FA0506FDFA56}" destId="{0BF6FA0C-E78A-43FD-AE46-C921146BF1A6}" srcOrd="1" destOrd="0" presId="urn:microsoft.com/office/officeart/2005/8/layout/orgChart1"/>
    <dgm:cxn modelId="{C89D5A87-2755-4B29-8ACE-88286185D565}" type="presParOf" srcId="{9851A1C5-EA97-459B-BA9C-FA0506FDFA56}" destId="{CFFEE18D-9502-41A5-BD8E-131FA128A38A}" srcOrd="2" destOrd="0" presId="urn:microsoft.com/office/officeart/2005/8/layout/orgChart1"/>
    <dgm:cxn modelId="{3D46527E-451D-49A7-A5DF-7E13EDFE9B09}" type="presParOf" srcId="{6C8A470A-4906-4324-955E-CF485BABE006}" destId="{D4CF9A02-0E88-4C21-B9D7-BA77E3CB1B0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1429C-A4BC-4E2D-86B7-DEC9395DA837}">
      <dsp:nvSpPr>
        <dsp:cNvPr id="0" name=""/>
        <dsp:cNvSpPr/>
      </dsp:nvSpPr>
      <dsp:spPr>
        <a:xfrm>
          <a:off x="4196549" y="1077327"/>
          <a:ext cx="3723028" cy="127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202"/>
              </a:lnTo>
              <a:lnTo>
                <a:pt x="3723028" y="66202"/>
              </a:lnTo>
              <a:lnTo>
                <a:pt x="3723028" y="1271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F764F8-EE8B-4924-A60E-53C0CDEBBC92}">
      <dsp:nvSpPr>
        <dsp:cNvPr id="0" name=""/>
        <dsp:cNvSpPr/>
      </dsp:nvSpPr>
      <dsp:spPr>
        <a:xfrm>
          <a:off x="4196549" y="1077327"/>
          <a:ext cx="2488834" cy="127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202"/>
              </a:lnTo>
              <a:lnTo>
                <a:pt x="2488834" y="66202"/>
              </a:lnTo>
              <a:lnTo>
                <a:pt x="2488834" y="1271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52B425-DF81-4AD2-BBCA-3D771863415C}">
      <dsp:nvSpPr>
        <dsp:cNvPr id="0" name=""/>
        <dsp:cNvSpPr/>
      </dsp:nvSpPr>
      <dsp:spPr>
        <a:xfrm>
          <a:off x="4196549" y="1077327"/>
          <a:ext cx="1335684" cy="127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202"/>
              </a:lnTo>
              <a:lnTo>
                <a:pt x="1335684" y="66202"/>
              </a:lnTo>
              <a:lnTo>
                <a:pt x="1335684" y="1271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429CFD-DF43-4FFD-B282-83D84B397B21}">
      <dsp:nvSpPr>
        <dsp:cNvPr id="0" name=""/>
        <dsp:cNvSpPr/>
      </dsp:nvSpPr>
      <dsp:spPr>
        <a:xfrm>
          <a:off x="4196549" y="1077327"/>
          <a:ext cx="354524" cy="127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202"/>
              </a:lnTo>
              <a:lnTo>
                <a:pt x="354524" y="66202"/>
              </a:lnTo>
              <a:lnTo>
                <a:pt x="354524" y="1271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9CC93D-1FAF-43D8-B45F-8C5213BBD852}">
      <dsp:nvSpPr>
        <dsp:cNvPr id="0" name=""/>
        <dsp:cNvSpPr/>
      </dsp:nvSpPr>
      <dsp:spPr>
        <a:xfrm>
          <a:off x="3575707" y="1077327"/>
          <a:ext cx="620842" cy="127173"/>
        </a:xfrm>
        <a:custGeom>
          <a:avLst/>
          <a:gdLst/>
          <a:ahLst/>
          <a:cxnLst/>
          <a:rect l="0" t="0" r="0" b="0"/>
          <a:pathLst>
            <a:path>
              <a:moveTo>
                <a:pt x="620842" y="0"/>
              </a:moveTo>
              <a:lnTo>
                <a:pt x="620842" y="66202"/>
              </a:lnTo>
              <a:lnTo>
                <a:pt x="0" y="66202"/>
              </a:lnTo>
              <a:lnTo>
                <a:pt x="0" y="1271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754C0-0253-4F20-AA0B-2016D9AABAE0}">
      <dsp:nvSpPr>
        <dsp:cNvPr id="0" name=""/>
        <dsp:cNvSpPr/>
      </dsp:nvSpPr>
      <dsp:spPr>
        <a:xfrm>
          <a:off x="2630851" y="1077327"/>
          <a:ext cx="1565698" cy="127173"/>
        </a:xfrm>
        <a:custGeom>
          <a:avLst/>
          <a:gdLst/>
          <a:ahLst/>
          <a:cxnLst/>
          <a:rect l="0" t="0" r="0" b="0"/>
          <a:pathLst>
            <a:path>
              <a:moveTo>
                <a:pt x="1565698" y="0"/>
              </a:moveTo>
              <a:lnTo>
                <a:pt x="1565698" y="66202"/>
              </a:lnTo>
              <a:lnTo>
                <a:pt x="0" y="66202"/>
              </a:lnTo>
              <a:lnTo>
                <a:pt x="0" y="1271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B5AE36-B84A-4FED-9AEA-A752AD3C66F3}">
      <dsp:nvSpPr>
        <dsp:cNvPr id="0" name=""/>
        <dsp:cNvSpPr/>
      </dsp:nvSpPr>
      <dsp:spPr>
        <a:xfrm>
          <a:off x="1666023" y="1077327"/>
          <a:ext cx="2530526" cy="127173"/>
        </a:xfrm>
        <a:custGeom>
          <a:avLst/>
          <a:gdLst/>
          <a:ahLst/>
          <a:cxnLst/>
          <a:rect l="0" t="0" r="0" b="0"/>
          <a:pathLst>
            <a:path>
              <a:moveTo>
                <a:pt x="2530526" y="0"/>
              </a:moveTo>
              <a:lnTo>
                <a:pt x="2530526" y="66202"/>
              </a:lnTo>
              <a:lnTo>
                <a:pt x="0" y="66202"/>
              </a:lnTo>
              <a:lnTo>
                <a:pt x="0" y="1271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740651-6BEE-4758-B1D3-799084767308}">
      <dsp:nvSpPr>
        <dsp:cNvPr id="0" name=""/>
        <dsp:cNvSpPr/>
      </dsp:nvSpPr>
      <dsp:spPr>
        <a:xfrm>
          <a:off x="557022" y="1077327"/>
          <a:ext cx="3639527" cy="127173"/>
        </a:xfrm>
        <a:custGeom>
          <a:avLst/>
          <a:gdLst/>
          <a:ahLst/>
          <a:cxnLst/>
          <a:rect l="0" t="0" r="0" b="0"/>
          <a:pathLst>
            <a:path>
              <a:moveTo>
                <a:pt x="3639527" y="0"/>
              </a:moveTo>
              <a:lnTo>
                <a:pt x="3639527" y="66202"/>
              </a:lnTo>
              <a:lnTo>
                <a:pt x="0" y="66202"/>
              </a:lnTo>
              <a:lnTo>
                <a:pt x="0" y="1271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061873-0A77-47C7-ADAC-86A67556C38C}">
      <dsp:nvSpPr>
        <dsp:cNvPr id="0" name=""/>
        <dsp:cNvSpPr/>
      </dsp:nvSpPr>
      <dsp:spPr>
        <a:xfrm>
          <a:off x="3582591" y="1543"/>
          <a:ext cx="1227917" cy="10757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/>
            <a:t>中央大學地科院</a:t>
          </a:r>
          <a:endParaRPr lang="zh-TW" altLang="en-US" sz="2000" kern="1200" dirty="0"/>
        </a:p>
      </dsp:txBody>
      <dsp:txXfrm>
        <a:off x="3582591" y="1543"/>
        <a:ext cx="1227917" cy="1075783"/>
      </dsp:txXfrm>
    </dsp:sp>
    <dsp:sp modelId="{0CB031B8-E0FD-4A7B-B6BD-5AB458489D70}">
      <dsp:nvSpPr>
        <dsp:cNvPr id="0" name=""/>
        <dsp:cNvSpPr/>
      </dsp:nvSpPr>
      <dsp:spPr>
        <a:xfrm>
          <a:off x="1392" y="1204500"/>
          <a:ext cx="1111259" cy="10757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/>
            <a:t>院學士班</a:t>
          </a:r>
          <a:endParaRPr lang="en-US" altLang="zh-TW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(</a:t>
          </a:r>
          <a:r>
            <a:rPr lang="zh-TW" altLang="en-US" sz="2000" kern="1200" dirty="0" smtClean="0"/>
            <a:t>學</a:t>
          </a:r>
          <a:r>
            <a:rPr lang="en-US" altLang="zh-TW" sz="2000" kern="1200" dirty="0" smtClean="0"/>
            <a:t>)</a:t>
          </a:r>
          <a:endParaRPr lang="zh-TW" altLang="en-US" sz="2000" kern="1200" dirty="0"/>
        </a:p>
      </dsp:txBody>
      <dsp:txXfrm>
        <a:off x="1392" y="1204500"/>
        <a:ext cx="1111259" cy="1075783"/>
      </dsp:txXfrm>
    </dsp:sp>
    <dsp:sp modelId="{1653B163-3068-460A-AD3A-BD92AC75D4AC}">
      <dsp:nvSpPr>
        <dsp:cNvPr id="0" name=""/>
        <dsp:cNvSpPr/>
      </dsp:nvSpPr>
      <dsp:spPr>
        <a:xfrm>
          <a:off x="1234593" y="1204500"/>
          <a:ext cx="862858" cy="10757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/>
            <a:t>地科系</a:t>
          </a:r>
          <a:endParaRPr lang="en-US" altLang="zh-TW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(</a:t>
          </a:r>
          <a:r>
            <a:rPr lang="zh-TW" altLang="en-US" sz="2000" kern="1200" dirty="0" smtClean="0"/>
            <a:t>學碩博</a:t>
          </a:r>
          <a:r>
            <a:rPr lang="en-US" altLang="zh-TW" sz="2000" kern="1200" dirty="0" smtClean="0"/>
            <a:t>)</a:t>
          </a:r>
          <a:endParaRPr lang="zh-TW" altLang="en-US" sz="2000" kern="1200" dirty="0"/>
        </a:p>
      </dsp:txBody>
      <dsp:txXfrm>
        <a:off x="1234593" y="1204500"/>
        <a:ext cx="862858" cy="1075783"/>
      </dsp:txXfrm>
    </dsp:sp>
    <dsp:sp modelId="{F0457486-FF4D-4E36-9D74-27E06C90B753}">
      <dsp:nvSpPr>
        <dsp:cNvPr id="0" name=""/>
        <dsp:cNvSpPr/>
      </dsp:nvSpPr>
      <dsp:spPr>
        <a:xfrm>
          <a:off x="2219394" y="1204500"/>
          <a:ext cx="822914" cy="10757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/>
            <a:t>大氣系</a:t>
          </a:r>
          <a:endParaRPr lang="en-US" altLang="zh-TW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(</a:t>
          </a:r>
          <a:r>
            <a:rPr lang="zh-TW" altLang="en-US" sz="2000" kern="1200" dirty="0" smtClean="0"/>
            <a:t>學碩博</a:t>
          </a:r>
          <a:r>
            <a:rPr lang="en-US" altLang="zh-TW" sz="2000" kern="1200" dirty="0" smtClean="0"/>
            <a:t>)</a:t>
          </a:r>
          <a:endParaRPr lang="zh-TW" altLang="en-US" sz="2000" kern="1200" dirty="0"/>
        </a:p>
      </dsp:txBody>
      <dsp:txXfrm>
        <a:off x="2219394" y="1204500"/>
        <a:ext cx="822914" cy="1075783"/>
      </dsp:txXfrm>
    </dsp:sp>
    <dsp:sp modelId="{95C9D608-A7A7-43EF-B269-9543560C5AB4}">
      <dsp:nvSpPr>
        <dsp:cNvPr id="0" name=""/>
        <dsp:cNvSpPr/>
      </dsp:nvSpPr>
      <dsp:spPr>
        <a:xfrm>
          <a:off x="3164250" y="1204500"/>
          <a:ext cx="822914" cy="10757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/>
            <a:t>太空所</a:t>
          </a:r>
          <a:endParaRPr lang="en-US" altLang="zh-TW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(</a:t>
          </a:r>
          <a:r>
            <a:rPr lang="zh-TW" altLang="en-US" sz="2000" kern="1200" dirty="0" smtClean="0">
              <a:solidFill>
                <a:schemeClr val="bg1"/>
              </a:solidFill>
            </a:rPr>
            <a:t>學</a:t>
          </a:r>
          <a:r>
            <a:rPr lang="zh-TW" altLang="en-US" sz="2000" kern="1200" dirty="0" smtClean="0"/>
            <a:t>碩博</a:t>
          </a:r>
          <a:r>
            <a:rPr lang="en-US" altLang="zh-TW" sz="2000" kern="1200" dirty="0" smtClean="0"/>
            <a:t>)</a:t>
          </a:r>
          <a:endParaRPr lang="zh-TW" altLang="en-US" sz="2000" kern="1200" dirty="0"/>
        </a:p>
      </dsp:txBody>
      <dsp:txXfrm>
        <a:off x="3164250" y="1204500"/>
        <a:ext cx="822914" cy="1075783"/>
      </dsp:txXfrm>
    </dsp:sp>
    <dsp:sp modelId="{CD694122-0A56-493C-8E2A-F5077AFD03AA}">
      <dsp:nvSpPr>
        <dsp:cNvPr id="0" name=""/>
        <dsp:cNvSpPr/>
      </dsp:nvSpPr>
      <dsp:spPr>
        <a:xfrm>
          <a:off x="4109106" y="1204500"/>
          <a:ext cx="883937" cy="10757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/>
            <a:t>應地所</a:t>
          </a:r>
          <a:endParaRPr lang="en-US" altLang="zh-TW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(</a:t>
          </a:r>
          <a:r>
            <a:rPr lang="zh-TW" altLang="en-US" sz="2000" kern="1200" dirty="0" smtClean="0"/>
            <a:t>碩博</a:t>
          </a:r>
          <a:r>
            <a:rPr lang="en-US" altLang="zh-TW" sz="2000" kern="1200" dirty="0" smtClean="0"/>
            <a:t>)</a:t>
          </a:r>
          <a:endParaRPr lang="zh-TW" altLang="en-US" sz="2000" kern="1200" dirty="0"/>
        </a:p>
      </dsp:txBody>
      <dsp:txXfrm>
        <a:off x="4109106" y="1204500"/>
        <a:ext cx="883937" cy="1075783"/>
      </dsp:txXfrm>
    </dsp:sp>
    <dsp:sp modelId="{0E6F47D3-9651-471A-A82F-2600D6BEDF62}">
      <dsp:nvSpPr>
        <dsp:cNvPr id="0" name=""/>
        <dsp:cNvSpPr/>
      </dsp:nvSpPr>
      <dsp:spPr>
        <a:xfrm>
          <a:off x="5114985" y="1204500"/>
          <a:ext cx="834498" cy="10757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/>
            <a:t>水海所</a:t>
          </a:r>
          <a:endParaRPr lang="en-US" altLang="zh-TW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(</a:t>
          </a:r>
          <a:r>
            <a:rPr lang="zh-TW" altLang="en-US" sz="2000" kern="1200" dirty="0" smtClean="0"/>
            <a:t>碩博</a:t>
          </a:r>
          <a:r>
            <a:rPr lang="en-US" altLang="zh-TW" sz="2000" kern="1200" dirty="0" smtClean="0"/>
            <a:t>)</a:t>
          </a:r>
          <a:endParaRPr lang="zh-TW" altLang="en-US" sz="2000" kern="1200" dirty="0"/>
        </a:p>
      </dsp:txBody>
      <dsp:txXfrm>
        <a:off x="5114985" y="1204500"/>
        <a:ext cx="834498" cy="1075783"/>
      </dsp:txXfrm>
    </dsp:sp>
    <dsp:sp modelId="{603FCCDB-F041-4E9E-B370-BD36863E4C2B}">
      <dsp:nvSpPr>
        <dsp:cNvPr id="0" name=""/>
        <dsp:cNvSpPr/>
      </dsp:nvSpPr>
      <dsp:spPr>
        <a:xfrm>
          <a:off x="6071425" y="1204500"/>
          <a:ext cx="1227917" cy="10757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/>
            <a:t>高等模式研發應用中心</a:t>
          </a:r>
          <a:endParaRPr lang="zh-TW" altLang="en-US" sz="2000" kern="1200" dirty="0"/>
        </a:p>
      </dsp:txBody>
      <dsp:txXfrm>
        <a:off x="6071425" y="1204500"/>
        <a:ext cx="1227917" cy="1075783"/>
      </dsp:txXfrm>
    </dsp:sp>
    <dsp:sp modelId="{1B5FE43E-26F6-438A-A3E5-C32AA3C6A219}">
      <dsp:nvSpPr>
        <dsp:cNvPr id="0" name=""/>
        <dsp:cNvSpPr/>
      </dsp:nvSpPr>
      <dsp:spPr>
        <a:xfrm>
          <a:off x="7421284" y="1204500"/>
          <a:ext cx="996588" cy="10757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/>
            <a:t>地科前瞻中心</a:t>
          </a:r>
          <a:endParaRPr lang="zh-TW" altLang="en-US" sz="2000" kern="1200" dirty="0"/>
        </a:p>
      </dsp:txBody>
      <dsp:txXfrm>
        <a:off x="7421284" y="1204500"/>
        <a:ext cx="996588" cy="10757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45" tIns="45974" rIns="91945" bIns="45974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spcBef>
                <a:spcPct val="0"/>
              </a:spcBef>
              <a:buClrTx/>
              <a:buSzTx/>
              <a:buFontTx/>
              <a:buNone/>
              <a:defRPr kumimoji="1" sz="1100" b="0">
                <a:effectLst/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45" tIns="45974" rIns="91945" bIns="45974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spcBef>
                <a:spcPct val="0"/>
              </a:spcBef>
              <a:buClrTx/>
              <a:buSzTx/>
              <a:buFontTx/>
              <a:buNone/>
              <a:defRPr kumimoji="1" sz="1100" b="0">
                <a:effectLst/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45" tIns="45974" rIns="91945" bIns="45974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spcBef>
                <a:spcPct val="0"/>
              </a:spcBef>
              <a:buClrTx/>
              <a:buSzTx/>
              <a:buFontTx/>
              <a:buNone/>
              <a:defRPr kumimoji="1" sz="1100" b="0">
                <a:effectLst/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45" tIns="45974" rIns="91945" bIns="45974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spcBef>
                <a:spcPct val="0"/>
              </a:spcBef>
              <a:buClrTx/>
              <a:buSzTx/>
              <a:buFontTx/>
              <a:buNone/>
              <a:defRPr kumimoji="1" sz="1100" b="0">
                <a:effectLst/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4D2BA6A5-2A41-49D3-A912-91AF87D895A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9053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45" tIns="45974" rIns="91945" bIns="45974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spcBef>
                <a:spcPct val="0"/>
              </a:spcBef>
              <a:buClrTx/>
              <a:buSzTx/>
              <a:buFontTx/>
              <a:buNone/>
              <a:defRPr kumimoji="1" sz="1100" b="0">
                <a:effectLst/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45" tIns="45974" rIns="91945" bIns="45974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spcBef>
                <a:spcPct val="0"/>
              </a:spcBef>
              <a:buClrTx/>
              <a:buSzTx/>
              <a:buFontTx/>
              <a:buNone/>
              <a:defRPr kumimoji="1" sz="1100" b="0">
                <a:effectLst/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52475" y="795338"/>
            <a:ext cx="52324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1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45" tIns="45974" rIns="91945" bIns="45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201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45" tIns="45974" rIns="91945" bIns="45974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spcBef>
                <a:spcPct val="0"/>
              </a:spcBef>
              <a:buClrTx/>
              <a:buSzTx/>
              <a:buFontTx/>
              <a:buNone/>
              <a:defRPr kumimoji="1" sz="1100" b="0">
                <a:effectLst/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1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746250" y="9429750"/>
            <a:ext cx="294798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45" tIns="45974" rIns="91945" bIns="45974" numCol="1" anchor="b" anchorCtr="0" compatLnSpc="1">
            <a:prstTxWarp prst="textNoShape">
              <a:avLst/>
            </a:prstTxWarp>
          </a:bodyPr>
          <a:lstStyle>
            <a:lvl1pPr algn="ctr" defTabSz="920750" eaLnBrk="1" hangingPunct="1">
              <a:spcBef>
                <a:spcPct val="0"/>
              </a:spcBef>
              <a:buClrTx/>
              <a:buSzTx/>
              <a:buFontTx/>
              <a:buNone/>
              <a:defRPr kumimoji="1" sz="1100" b="0">
                <a:effectLst/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32BE2D7D-5867-45B0-9AC7-A2E88FE2D7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12757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46113" y="1901825"/>
            <a:ext cx="7313612" cy="131127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90638" y="3468688"/>
            <a:ext cx="6022975" cy="15636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27671-4E78-4DD2-97C6-6539C9B11C9C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07472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5865D-D600-4AE1-9593-13A097076C97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8976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9450" y="3933825"/>
            <a:ext cx="7313613" cy="12160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79450" y="2593975"/>
            <a:ext cx="7313613" cy="13398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CF29F-6A04-41C0-A3AD-1FDBAD9F9C46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94457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30213" y="811213"/>
            <a:ext cx="3795712" cy="465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378325" y="811213"/>
            <a:ext cx="3795713" cy="465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469EB-B79D-4D07-94F5-6DCCC129478D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47160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0213" y="244475"/>
            <a:ext cx="7743825" cy="1020763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30213" y="1370013"/>
            <a:ext cx="3802062" cy="571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30213" y="1941513"/>
            <a:ext cx="3802062" cy="35274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370388" y="1370013"/>
            <a:ext cx="3803650" cy="571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370388" y="1941513"/>
            <a:ext cx="3803650" cy="35274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95533-67FD-49F6-80F7-1A9CD94A388C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3753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9AF1F-5F68-48C8-B88E-A6D2A1CE67C2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3104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C13A8-9E76-4B70-BCBA-25E8653C128D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02179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0213" y="244475"/>
            <a:ext cx="2830512" cy="10366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63913" y="244475"/>
            <a:ext cx="4810125" cy="52244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30213" y="1281113"/>
            <a:ext cx="2830512" cy="41878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D9C6B-0325-496E-8194-638777B88249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49810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85925" y="4284663"/>
            <a:ext cx="5162550" cy="5064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685925" y="547688"/>
            <a:ext cx="5162550" cy="36718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85925" y="4791075"/>
            <a:ext cx="5162550" cy="717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B5322-AB65-4A97-92D3-8072E173EAF5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32463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486CF-FE72-4A50-9815-62B6411DC038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24612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238875" y="90488"/>
            <a:ext cx="1935163" cy="537845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30213" y="90488"/>
            <a:ext cx="5656262" cy="5378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48CF7-1FE5-4027-A0D6-0C4A840E781F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2981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0700" y="90488"/>
            <a:ext cx="7526338" cy="57626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430213" y="811213"/>
            <a:ext cx="7743825" cy="4657725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07DDE-A141-47F0-A364-E0A185CCB348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1730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0700" y="90488"/>
            <a:ext cx="7526338" cy="57626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30213" y="811213"/>
            <a:ext cx="3795712" cy="46577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378325" y="811213"/>
            <a:ext cx="3795713" cy="46577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0A5B6-6988-493E-B761-C5122C79922F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04924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46113" y="1901825"/>
            <a:ext cx="7313612" cy="131127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90638" y="3468688"/>
            <a:ext cx="6022975" cy="15636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27671-4E78-4DD2-97C6-6539C9B11C9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996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5865D-D600-4AE1-9593-13A097076C97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984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9450" y="3933825"/>
            <a:ext cx="7313613" cy="12160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79450" y="2593975"/>
            <a:ext cx="7313613" cy="13398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CF29F-6A04-41C0-A3AD-1FDBAD9F9C46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724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30213" y="811213"/>
            <a:ext cx="3795712" cy="465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378325" y="811213"/>
            <a:ext cx="3795713" cy="465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469EB-B79D-4D07-94F5-6DCCC129478D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95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0213" y="244475"/>
            <a:ext cx="7743825" cy="1020763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30213" y="1370013"/>
            <a:ext cx="3802062" cy="571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30213" y="1941513"/>
            <a:ext cx="3802062" cy="35274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370388" y="1370013"/>
            <a:ext cx="3803650" cy="571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370388" y="1941513"/>
            <a:ext cx="3803650" cy="35274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95533-67FD-49F6-80F7-1A9CD94A388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724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9AF1F-5F68-48C8-B88E-A6D2A1CE67C2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7628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C13A8-9E76-4B70-BCBA-25E8653C128D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26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0213" y="244475"/>
            <a:ext cx="2830512" cy="10366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63913" y="244475"/>
            <a:ext cx="4810125" cy="52244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30213" y="1281113"/>
            <a:ext cx="2830512" cy="41878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D9C6B-0325-496E-8194-638777B88249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77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85925" y="4284663"/>
            <a:ext cx="5162550" cy="5064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685925" y="547688"/>
            <a:ext cx="5162550" cy="36718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85925" y="4791075"/>
            <a:ext cx="5162550" cy="717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B5322-AB65-4A97-92D3-8072E173EAF5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3465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486CF-FE72-4A50-9815-62B6411DC038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9427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238875" y="90488"/>
            <a:ext cx="1935163" cy="537845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30213" y="90488"/>
            <a:ext cx="5656262" cy="5378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48CF7-1FE5-4027-A0D6-0C4A840E781F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9690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0700" y="90488"/>
            <a:ext cx="7526338" cy="57626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430213" y="811213"/>
            <a:ext cx="7743825" cy="4657725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07DDE-A141-47F0-A364-E0A185CCB348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690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0700" y="90488"/>
            <a:ext cx="7526338" cy="57626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30213" y="811213"/>
            <a:ext cx="3795712" cy="46577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378325" y="811213"/>
            <a:ext cx="3795713" cy="46577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0A5B6-6988-493E-B761-C5122C79922F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0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178" name="Rectangle 2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7134225" y="5888038"/>
            <a:ext cx="473075" cy="233362"/>
          </a:xfrm>
          <a:prstGeom prst="rect">
            <a:avLst/>
          </a:prstGeom>
          <a:solidFill>
            <a:schemeClr val="accent1"/>
          </a:solidFill>
          <a:ln w="9525">
            <a:solidFill>
              <a:srgbClr val="9DA34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ctr" defTabSz="841375">
              <a:spcBef>
                <a:spcPct val="0"/>
              </a:spcBef>
              <a:buClrTx/>
              <a:buSzTx/>
              <a:buFontTx/>
              <a:buNone/>
              <a:defRPr sz="1900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5F36EE1C-607E-4D69-B3A2-CF5E41EEB1B2}" type="slidenum">
              <a:rPr lang="en-US" altLang="zh-TW"/>
              <a:pPr>
                <a:defRPr/>
              </a:pPr>
              <a:t>‹#›</a:t>
            </a:fld>
            <a:endParaRPr lang="en-US" altLang="zh-TW" sz="2600">
              <a:latin typeface="+mj-lt"/>
            </a:endParaRPr>
          </a:p>
        </p:txBody>
      </p:sp>
      <p:sp>
        <p:nvSpPr>
          <p:cNvPr id="1330179" name="Rectangle 3"/>
          <p:cNvSpPr>
            <a:spLocks noChangeArrowheads="1"/>
          </p:cNvSpPr>
          <p:nvPr/>
        </p:nvSpPr>
        <p:spPr bwMode="auto">
          <a:xfrm>
            <a:off x="0" y="0"/>
            <a:ext cx="8604250" cy="709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20700" y="90488"/>
            <a:ext cx="7526338" cy="5762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330181" name="Line 5"/>
          <p:cNvSpPr>
            <a:spLocks noChangeShapeType="1"/>
          </p:cNvSpPr>
          <p:nvPr/>
        </p:nvSpPr>
        <p:spPr bwMode="auto">
          <a:xfrm>
            <a:off x="0" y="5859463"/>
            <a:ext cx="860425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0182" name="Line 6"/>
          <p:cNvSpPr>
            <a:spLocks noChangeShapeType="1"/>
          </p:cNvSpPr>
          <p:nvPr/>
        </p:nvSpPr>
        <p:spPr bwMode="white">
          <a:xfrm>
            <a:off x="0" y="655638"/>
            <a:ext cx="860425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01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 rot="-5400000">
            <a:off x="-645319" y="4425157"/>
            <a:ext cx="170021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841375">
              <a:spcBef>
                <a:spcPct val="0"/>
              </a:spcBef>
              <a:buClrTx/>
              <a:buSzTx/>
              <a:buFontTx/>
              <a:buNone/>
              <a:defRPr sz="1100" b="0">
                <a:effectLst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018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0213" y="811213"/>
            <a:ext cx="7743825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071" tIns="42038" rIns="84071" bIns="42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pic>
        <p:nvPicPr>
          <p:cNvPr id="2057" name="Picture 14" descr="校徽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5635625"/>
            <a:ext cx="6350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7338"/>
            <a:ext cx="887413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</p:sldLayoutIdLst>
  <p:hf hdr="0" ftr="0" dt="0"/>
  <p:txStyles>
    <p:titleStyle>
      <a:lvl1pPr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2pPr>
      <a:lvl3pPr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3pPr>
      <a:lvl4pPr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4pPr>
      <a:lvl5pPr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5pPr>
      <a:lvl6pPr marL="457200"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6pPr>
      <a:lvl7pPr marL="914400"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7pPr>
      <a:lvl8pPr marL="1371600"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8pPr>
      <a:lvl9pPr marL="1828800"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9pPr>
    </p:titleStyle>
    <p:bodyStyle>
      <a:lvl1pPr marL="211138" indent="-211138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•"/>
        <a:defRPr sz="25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579438" indent="-261938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–"/>
        <a:defRPr sz="2100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2pPr>
      <a:lvl3pPr marL="842963" indent="-209550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•"/>
        <a:defRPr sz="2000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3pPr>
      <a:lvl4pPr marL="1160463" indent="-211138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–"/>
        <a:defRPr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4pPr>
      <a:lvl5pPr marL="1473200" indent="-207963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»"/>
        <a:defRPr sz="1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5pPr>
      <a:lvl6pPr marL="1930400" indent="-207963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»"/>
        <a:defRPr sz="1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387600" indent="-207963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»"/>
        <a:defRPr sz="1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2844800" indent="-207963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»"/>
        <a:defRPr sz="1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302000" indent="-207963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»"/>
        <a:defRPr sz="1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178" name="Rectangle 2"/>
          <p:cNvSpPr>
            <a:spLocks noGrp="1" noChangeArrowheads="1"/>
          </p:cNvSpPr>
          <p:nvPr>
            <p:ph type="sldNum" sz="quarter" idx="4"/>
          </p:nvPr>
        </p:nvSpPr>
        <p:spPr bwMode="blackWhite">
          <a:xfrm>
            <a:off x="7134225" y="5888038"/>
            <a:ext cx="473075" cy="233362"/>
          </a:xfrm>
          <a:prstGeom prst="rect">
            <a:avLst/>
          </a:prstGeom>
          <a:solidFill>
            <a:schemeClr val="accent1"/>
          </a:solidFill>
          <a:ln w="9525">
            <a:solidFill>
              <a:srgbClr val="9DA34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ctr" defTabSz="841375">
              <a:spcBef>
                <a:spcPct val="0"/>
              </a:spcBef>
              <a:buClrTx/>
              <a:buSzTx/>
              <a:buFontTx/>
              <a:buNone/>
              <a:defRPr sz="1900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5F36EE1C-607E-4D69-B3A2-CF5E41EEB1B2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30179" name="Rectangle 3"/>
          <p:cNvSpPr>
            <a:spLocks noChangeArrowheads="1"/>
          </p:cNvSpPr>
          <p:nvPr/>
        </p:nvSpPr>
        <p:spPr bwMode="auto">
          <a:xfrm>
            <a:off x="0" y="0"/>
            <a:ext cx="8604250" cy="709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520700" y="90488"/>
            <a:ext cx="7526338" cy="5762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330181" name="Line 5"/>
          <p:cNvSpPr>
            <a:spLocks noChangeShapeType="1"/>
          </p:cNvSpPr>
          <p:nvPr/>
        </p:nvSpPr>
        <p:spPr bwMode="auto">
          <a:xfrm>
            <a:off x="0" y="5859463"/>
            <a:ext cx="860425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0182" name="Line 6"/>
          <p:cNvSpPr>
            <a:spLocks noChangeShapeType="1"/>
          </p:cNvSpPr>
          <p:nvPr/>
        </p:nvSpPr>
        <p:spPr bwMode="white">
          <a:xfrm>
            <a:off x="0" y="655638"/>
            <a:ext cx="860425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TW" altLang="en-US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01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 rot="-5400000">
            <a:off x="-645319" y="4425157"/>
            <a:ext cx="170021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841375">
              <a:spcBef>
                <a:spcPct val="0"/>
              </a:spcBef>
              <a:buClrTx/>
              <a:buSzTx/>
              <a:buFontTx/>
              <a:buNone/>
              <a:defRPr sz="1100" b="0">
                <a:effectLst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33018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0213" y="811213"/>
            <a:ext cx="7743825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4071" tIns="42038" rIns="84071" bIns="42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pic>
        <p:nvPicPr>
          <p:cNvPr id="2057" name="Picture 14" descr="校徽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5635625"/>
            <a:ext cx="6350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7338"/>
            <a:ext cx="887413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844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</p:sldLayoutIdLst>
  <p:hf hdr="0" ftr="0" dt="0"/>
  <p:txStyles>
    <p:titleStyle>
      <a:lvl1pPr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2pPr>
      <a:lvl3pPr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3pPr>
      <a:lvl4pPr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4pPr>
      <a:lvl5pPr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5pPr>
      <a:lvl6pPr marL="457200"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6pPr>
      <a:lvl7pPr marL="914400"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7pPr>
      <a:lvl8pPr marL="1371600"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8pPr>
      <a:lvl9pPr marL="1828800" algn="l" defTabSz="841375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  <a:ea typeface="標楷體" pitchFamily="65" charset="-120"/>
        </a:defRPr>
      </a:lvl9pPr>
    </p:titleStyle>
    <p:bodyStyle>
      <a:lvl1pPr marL="211138" indent="-211138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•"/>
        <a:defRPr sz="25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579438" indent="-261938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–"/>
        <a:defRPr sz="2100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2pPr>
      <a:lvl3pPr marL="842963" indent="-209550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•"/>
        <a:defRPr sz="2000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3pPr>
      <a:lvl4pPr marL="1160463" indent="-211138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–"/>
        <a:defRPr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4pPr>
      <a:lvl5pPr marL="1473200" indent="-207963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»"/>
        <a:defRPr sz="1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5pPr>
      <a:lvl6pPr marL="1930400" indent="-207963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»"/>
        <a:defRPr sz="1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387600" indent="-207963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»"/>
        <a:defRPr sz="1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2844800" indent="-207963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»"/>
        <a:defRPr sz="1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302000" indent="-207963" algn="l" defTabSz="841375" rtl="0" eaLnBrk="0" fontAlgn="base" hangingPunct="0">
        <a:spcBef>
          <a:spcPct val="15000"/>
        </a:spcBef>
        <a:spcAft>
          <a:spcPct val="0"/>
        </a:spcAft>
        <a:buClr>
          <a:srgbClr val="82001E"/>
        </a:buClr>
        <a:buChar char="»"/>
        <a:defRPr sz="1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jpeg"/><Relationship Id="rId11" Type="http://schemas.openxmlformats.org/officeDocument/2006/relationships/image" Target="../media/image58.png"/><Relationship Id="rId5" Type="http://schemas.openxmlformats.org/officeDocument/2006/relationships/image" Target="../media/image52.jpeg"/><Relationship Id="rId10" Type="http://schemas.openxmlformats.org/officeDocument/2006/relationships/image" Target="../media/image57.pn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-635" y="3705914"/>
            <a:ext cx="8604249" cy="2142621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4091" tIns="42048" rIns="84091" bIns="42048" numCol="1" rtlCol="0" anchor="t" anchorCtr="0" compatLnSpc="1">
            <a:prstTxWarp prst="textNoShape">
              <a:avLst/>
            </a:prstTxWarp>
          </a:bodyPr>
          <a:lstStyle/>
          <a:p>
            <a:pPr marL="579438" marR="0" indent="-261938" algn="l" defTabSz="841375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tabLst/>
            </a:pPr>
            <a:endParaRPr kumimoji="0" lang="zh-TW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327C6F-C740-49EA-90A3-8CE03E4C13E2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1</a:t>
            </a:fld>
            <a:endParaRPr lang="en-US" altLang="zh-TW" sz="26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7413" name="Rectangle 9"/>
          <p:cNvSpPr>
            <a:spLocks noChangeArrowheads="1"/>
          </p:cNvSpPr>
          <p:nvPr/>
        </p:nvSpPr>
        <p:spPr bwMode="white">
          <a:xfrm>
            <a:off x="-1" y="0"/>
            <a:ext cx="8604249" cy="5762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/>
          <a:p>
            <a:pPr defTabSz="841375">
              <a:spcBef>
                <a:spcPct val="0"/>
              </a:spcBef>
              <a:buClrTx/>
              <a:buSzTx/>
              <a:buFontTx/>
              <a:buNone/>
            </a:pPr>
            <a:endParaRPr lang="zh-TW" altLang="en-US" sz="3200" dirty="0">
              <a:solidFill>
                <a:srgbClr val="FFFFFF"/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45720" y="950585"/>
            <a:ext cx="851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TW" altLang="en-US" sz="4600" dirty="0" smtClean="0">
                <a:solidFill>
                  <a:srgbClr val="000099"/>
                </a:solidFill>
              </a:rPr>
              <a:t>竭誠歡迎你們能成為中大地球人</a:t>
            </a:r>
            <a:endParaRPr lang="zh-TW" altLang="en-US" sz="4600" dirty="0">
              <a:solidFill>
                <a:srgbClr val="000099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336" y="1887000"/>
            <a:ext cx="6185422" cy="1930899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411332" y="4687404"/>
            <a:ext cx="57803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TW" altLang="en-US" sz="2800" dirty="0" smtClean="0"/>
              <a:t>陳建志</a:t>
            </a:r>
            <a:endParaRPr lang="en-US" altLang="zh-TW" sz="2800" dirty="0" smtClean="0"/>
          </a:p>
          <a:p>
            <a:pPr algn="ctr">
              <a:buNone/>
            </a:pPr>
            <a:r>
              <a:rPr lang="zh-TW" altLang="en-US" sz="2000" dirty="0" smtClean="0"/>
              <a:t>地球科學系教授</a:t>
            </a:r>
            <a:endParaRPr lang="en-US" altLang="zh-TW" sz="2000" dirty="0" smtClean="0"/>
          </a:p>
          <a:p>
            <a:pPr algn="ctr">
              <a:buNone/>
            </a:pPr>
            <a:r>
              <a:rPr lang="zh-TW" altLang="en-US" sz="2000" dirty="0" smtClean="0"/>
              <a:t>地球科學學院學士班主任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6166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363C76-74FB-4361-ABF2-E2651D44A97C}" type="slidenum">
              <a:rPr lang="en-US" altLang="zh-TW">
                <a:solidFill>
                  <a:srgbClr val="FFFFFF"/>
                </a:solidFill>
              </a:rPr>
              <a:pPr>
                <a:defRPr/>
              </a:pPr>
              <a:t>2</a:t>
            </a:fld>
            <a:endParaRPr lang="en-US" altLang="zh-TW" sz="26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zh-TW" altLang="en-US" dirty="0"/>
              <a:t>中央大學地球</a:t>
            </a:r>
            <a:r>
              <a:rPr lang="zh-TW" altLang="en-US" dirty="0" smtClean="0"/>
              <a:t>科學院  系所歷史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09" r="-443" b="18962"/>
          <a:stretch>
            <a:fillRect/>
          </a:stretch>
        </p:blipFill>
        <p:spPr bwMode="auto">
          <a:xfrm>
            <a:off x="7696200" y="5416550"/>
            <a:ext cx="9080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282"/>
            <a:ext cx="8604250" cy="549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80927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1C13A8-9E76-4B70-BCBA-25E8653C128D}" type="slidenum">
              <a:rPr lang="en-US" altLang="zh-TW" smtClean="0"/>
              <a:pPr>
                <a:defRPr/>
              </a:pPr>
              <a:t>3</a:t>
            </a:fld>
            <a:endParaRPr lang="en-US" altLang="zh-TW" sz="2600">
              <a:latin typeface="+mj-lt"/>
            </a:endParaRPr>
          </a:p>
        </p:txBody>
      </p:sp>
      <p:sp>
        <p:nvSpPr>
          <p:cNvPr id="3" name="投影片編號版面配置區 3"/>
          <p:cNvSpPr txBox="1">
            <a:spLocks/>
          </p:cNvSpPr>
          <p:nvPr/>
        </p:nvSpPr>
        <p:spPr bwMode="blackWhite">
          <a:xfrm>
            <a:off x="7134225" y="5888038"/>
            <a:ext cx="473075" cy="233362"/>
          </a:xfrm>
          <a:prstGeom prst="rect">
            <a:avLst/>
          </a:prstGeom>
          <a:solidFill>
            <a:schemeClr val="accent1"/>
          </a:solidFill>
          <a:ln w="9525">
            <a:solidFill>
              <a:srgbClr val="9DA34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defPPr>
              <a:defRPr lang="zh-TW"/>
            </a:defPPr>
            <a:lvl1pPr algn="ctr" defTabSz="841375" rtl="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Tx/>
              <a:buFontTx/>
              <a:buChar char="•"/>
              <a:defRPr sz="25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itchFamily="65" charset="-120"/>
                <a:ea typeface="標楷體" pitchFamily="65" charset="-120"/>
                <a:cs typeface="+mn-cs"/>
              </a:defRPr>
            </a:lvl1pPr>
            <a:lvl2pPr marL="742950" indent="-285750" algn="l" defTabSz="841375" rtl="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–"/>
              <a:defRPr sz="2100" b="1" kern="120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  <a:cs typeface="+mn-cs"/>
              </a:defRPr>
            </a:lvl2pPr>
            <a:lvl3pPr marL="1143000" indent="-228600" algn="l" defTabSz="841375" rtl="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•"/>
              <a:defRPr sz="2000" b="1" kern="12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+mn-cs"/>
              </a:defRPr>
            </a:lvl3pPr>
            <a:lvl4pPr marL="1600200" indent="-228600" algn="l" defTabSz="841375" rtl="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–"/>
              <a:defRPr sz="2400" b="1" kern="1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+mn-cs"/>
              </a:defRPr>
            </a:lvl4pPr>
            <a:lvl5pPr marL="2057400" indent="-228600" algn="l" defTabSz="841375" rtl="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»"/>
              <a:defRPr sz="1600" b="1" kern="1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+mn-cs"/>
              </a:defRPr>
            </a:lvl5pPr>
            <a:lvl6pPr marL="2514600" indent="-228600" algn="l" defTabSz="841375" rtl="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 b="1" kern="1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+mn-cs"/>
              </a:defRPr>
            </a:lvl6pPr>
            <a:lvl7pPr marL="2971800" indent="-228600" algn="l" defTabSz="841375" rtl="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 b="1" kern="1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+mn-cs"/>
              </a:defRPr>
            </a:lvl7pPr>
            <a:lvl8pPr marL="3429000" indent="-228600" algn="l" defTabSz="841375" rtl="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 b="1" kern="1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+mn-cs"/>
              </a:defRPr>
            </a:lvl8pPr>
            <a:lvl9pPr marL="3886200" indent="-228600" algn="l" defTabSz="841375" rtl="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 b="1" kern="1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fld id="{735458C5-5845-45D0-902B-A3682CF0E1F5}" type="slidenum">
              <a:rPr lang="en-US" altLang="zh-TW" sz="1900" smtClean="0">
                <a:solidFill>
                  <a:srgbClr val="FFFFFF"/>
                </a:solidFill>
                <a:latin typeface="Arial" pitchFamily="34" charset="0"/>
                <a:ea typeface="新細明體" pitchFamily="18" charset="-120"/>
              </a:rPr>
              <a:pPr>
                <a:spcBef>
                  <a:spcPct val="0"/>
                </a:spcBef>
                <a:buClrTx/>
                <a:buFontTx/>
                <a:buNone/>
                <a:defRPr/>
              </a:pPr>
              <a:t>3</a:t>
            </a:fld>
            <a:endParaRPr lang="en-US" altLang="zh-TW" sz="2600" smtClean="0">
              <a:solidFill>
                <a:srgbClr val="FFFFFF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51924" y="3335654"/>
            <a:ext cx="3370263" cy="20023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84091" tIns="42048" rIns="84091" bIns="42048">
            <a:spAutoFit/>
          </a:bodyPr>
          <a:lstStyle/>
          <a:p>
            <a:pPr marL="579438" indent="-261938" defTabSz="841375">
              <a:defRPr/>
            </a:pPr>
            <a:r>
              <a:rPr lang="zh-TW" alt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四系二所</a:t>
            </a:r>
            <a:endParaRPr lang="en-US" altLang="zh-TW" sz="20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79438" indent="-261938" defTabSz="841375">
              <a:spcBef>
                <a:spcPct val="15000"/>
              </a:spcBef>
              <a:buClr>
                <a:srgbClr val="82001E"/>
              </a:buClr>
              <a:buSzPct val="80000"/>
              <a:buFont typeface="Wingdings" panose="05000000000000000000" pitchFamily="2" charset="2"/>
              <a:buChar char="l"/>
              <a:defRPr/>
            </a:pPr>
            <a:r>
              <a:rPr lang="zh-TW" alt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一</a:t>
            </a: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學位學程</a:t>
            </a:r>
            <a:endParaRPr lang="en-US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79438" indent="-261938" defTabSz="841375">
              <a:spcBef>
                <a:spcPct val="15000"/>
              </a:spcBef>
              <a:buClr>
                <a:srgbClr val="82001E"/>
              </a:buClr>
              <a:buSzPct val="80000"/>
              <a:buFont typeface="Wingdings" panose="05000000000000000000" pitchFamily="2" charset="2"/>
              <a:buChar char="l"/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三學分學程</a:t>
            </a:r>
            <a:endParaRPr lang="en-US" altLang="zh-TW" sz="2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79438" indent="-261938" defTabSz="841375">
              <a:spcBef>
                <a:spcPct val="15000"/>
              </a:spcBef>
              <a:buClr>
                <a:srgbClr val="82001E"/>
              </a:buClr>
              <a:buSzPct val="80000"/>
              <a:buFont typeface="Wingdings" panose="05000000000000000000" pitchFamily="2" charset="2"/>
              <a:buChar char="l"/>
              <a:defRPr/>
            </a:pPr>
            <a:r>
              <a:rPr lang="zh-TW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二研究中心</a:t>
            </a:r>
          </a:p>
        </p:txBody>
      </p:sp>
      <p:sp>
        <p:nvSpPr>
          <p:cNvPr id="5" name="Rectangle 16"/>
          <p:cNvSpPr txBox="1">
            <a:spLocks noChangeArrowheads="1"/>
          </p:cNvSpPr>
          <p:nvPr/>
        </p:nvSpPr>
        <p:spPr>
          <a:xfrm>
            <a:off x="508000" y="0"/>
            <a:ext cx="7526338" cy="576263"/>
          </a:xfrm>
          <a:prstGeom prst="rect">
            <a:avLst/>
          </a:prstGeom>
        </p:spPr>
        <p:txBody>
          <a:bodyPr/>
          <a:lstStyle>
            <a:lvl1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2pPr>
            <a:lvl3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3pPr>
            <a:lvl4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4pPr>
            <a:lvl5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5pPr>
            <a:lvl6pPr marL="457200"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6pPr>
            <a:lvl7pPr marL="914400"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7pPr>
            <a:lvl8pPr marL="1371600"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8pPr>
            <a:lvl9pPr marL="1828800"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>
              <a:buClrTx/>
              <a:buSzTx/>
              <a:buFontTx/>
              <a:buNone/>
            </a:pPr>
            <a:r>
              <a:rPr lang="zh-TW" altLang="en-US" kern="0" dirty="0" smtClean="0"/>
              <a:t>中央大學地球科學學院  組織圖</a:t>
            </a:r>
          </a:p>
        </p:txBody>
      </p:sp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43"/>
          <a:stretch>
            <a:fillRect/>
          </a:stretch>
        </p:blipFill>
        <p:spPr bwMode="auto">
          <a:xfrm>
            <a:off x="7696200" y="5416550"/>
            <a:ext cx="9080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_s2005008"/>
          <p:cNvSpPr>
            <a:spLocks noChangeArrowheads="1"/>
          </p:cNvSpPr>
          <p:nvPr/>
        </p:nvSpPr>
        <p:spPr bwMode="auto">
          <a:xfrm>
            <a:off x="5541462" y="3539035"/>
            <a:ext cx="1220787" cy="6254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accent1"/>
              </a:gs>
              <a:gs pos="100000">
                <a:srgbClr val="B8CDE3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defTabSz="841375">
              <a:spcBef>
                <a:spcPct val="15000"/>
              </a:spcBef>
              <a:buClr>
                <a:srgbClr val="82001E"/>
              </a:buClr>
              <a:buChar char="•"/>
              <a:defRPr sz="25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1pPr>
            <a:lvl2pPr marL="742950" indent="-285750" defTabSz="841375">
              <a:spcBef>
                <a:spcPct val="15000"/>
              </a:spcBef>
              <a:buClr>
                <a:srgbClr val="82001E"/>
              </a:buClr>
              <a:buChar char="–"/>
              <a:defRPr sz="210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defRPr>
            </a:lvl2pPr>
            <a:lvl3pPr marL="1143000" indent="-228600" defTabSz="841375">
              <a:spcBef>
                <a:spcPct val="15000"/>
              </a:spcBef>
              <a:buClr>
                <a:srgbClr val="82001E"/>
              </a:buClr>
              <a:buChar char="•"/>
              <a:defRPr sz="2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defRPr>
            </a:lvl3pPr>
            <a:lvl4pPr marL="1600200" indent="-228600" defTabSz="841375">
              <a:spcBef>
                <a:spcPct val="15000"/>
              </a:spcBef>
              <a:buClr>
                <a:srgbClr val="82001E"/>
              </a:buClr>
              <a:buChar char="–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4pPr>
            <a:lvl5pPr marL="2057400" indent="-228600" defTabSz="841375">
              <a:spcBef>
                <a:spcPct val="15000"/>
              </a:spcBef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5pPr>
            <a:lvl6pPr marL="25146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6pPr>
            <a:lvl7pPr marL="29718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7pPr>
            <a:lvl8pPr marL="34290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8pPr>
            <a:lvl9pPr marL="38862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TW" altLang="en-US" sz="1600" dirty="0">
                <a:solidFill>
                  <a:srgbClr val="FFFF00"/>
                </a:solidFill>
                <a:latin typeface="Arial" charset="0"/>
              </a:rPr>
              <a:t>環境地球科學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TW" altLang="en-US" sz="1600" dirty="0">
                <a:solidFill>
                  <a:srgbClr val="FFFF00"/>
                </a:solidFill>
                <a:latin typeface="Arial" charset="0"/>
              </a:rPr>
              <a:t>學分學程</a:t>
            </a:r>
          </a:p>
        </p:txBody>
      </p:sp>
      <p:sp>
        <p:nvSpPr>
          <p:cNvPr id="8" name="_s2005008"/>
          <p:cNvSpPr>
            <a:spLocks noChangeArrowheads="1"/>
          </p:cNvSpPr>
          <p:nvPr/>
        </p:nvSpPr>
        <p:spPr bwMode="auto">
          <a:xfrm>
            <a:off x="3934912" y="3539035"/>
            <a:ext cx="1301750" cy="6524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accent1"/>
              </a:gs>
              <a:gs pos="100000">
                <a:srgbClr val="B8CDE3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defTabSz="841375">
              <a:spcBef>
                <a:spcPct val="15000"/>
              </a:spcBef>
              <a:buClr>
                <a:srgbClr val="82001E"/>
              </a:buClr>
              <a:buChar char="•"/>
              <a:defRPr sz="25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1pPr>
            <a:lvl2pPr marL="742950" indent="-285750" defTabSz="841375">
              <a:spcBef>
                <a:spcPct val="15000"/>
              </a:spcBef>
              <a:buClr>
                <a:srgbClr val="82001E"/>
              </a:buClr>
              <a:buChar char="–"/>
              <a:defRPr sz="210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defRPr>
            </a:lvl2pPr>
            <a:lvl3pPr marL="1143000" indent="-228600" defTabSz="841375">
              <a:spcBef>
                <a:spcPct val="15000"/>
              </a:spcBef>
              <a:buClr>
                <a:srgbClr val="82001E"/>
              </a:buClr>
              <a:buChar char="•"/>
              <a:defRPr sz="2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defRPr>
            </a:lvl3pPr>
            <a:lvl4pPr marL="1600200" indent="-228600" defTabSz="841375">
              <a:spcBef>
                <a:spcPct val="15000"/>
              </a:spcBef>
              <a:buClr>
                <a:srgbClr val="82001E"/>
              </a:buClr>
              <a:buChar char="–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4pPr>
            <a:lvl5pPr marL="2057400" indent="-228600" defTabSz="841375">
              <a:spcBef>
                <a:spcPct val="15000"/>
              </a:spcBef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5pPr>
            <a:lvl6pPr marL="25146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6pPr>
            <a:lvl7pPr marL="29718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7pPr>
            <a:lvl8pPr marL="34290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8pPr>
            <a:lvl9pPr marL="38862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TW" altLang="en-US" sz="1600" dirty="0">
                <a:solidFill>
                  <a:srgbClr val="FFFF00"/>
                </a:solidFill>
                <a:latin typeface="Arial" charset="0"/>
              </a:rPr>
              <a:t>地球科學資訊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TW" altLang="en-US" sz="1600" dirty="0">
                <a:solidFill>
                  <a:srgbClr val="FFFF00"/>
                </a:solidFill>
                <a:latin typeface="Arial" charset="0"/>
              </a:rPr>
              <a:t>學分學程</a:t>
            </a:r>
          </a:p>
        </p:txBody>
      </p:sp>
      <p:sp>
        <p:nvSpPr>
          <p:cNvPr id="9" name="_s2005008"/>
          <p:cNvSpPr>
            <a:spLocks noChangeArrowheads="1"/>
          </p:cNvSpPr>
          <p:nvPr/>
        </p:nvSpPr>
        <p:spPr bwMode="auto">
          <a:xfrm>
            <a:off x="4462914" y="4440735"/>
            <a:ext cx="3272473" cy="7588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accent1"/>
              </a:gs>
              <a:gs pos="100000">
                <a:srgbClr val="B8CDE3"/>
              </a:gs>
            </a:gsLst>
            <a:path path="rect">
              <a:fillToRect l="100000" t="100000"/>
            </a:path>
          </a:gradFill>
          <a:ln w="952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841375" eaLnBrk="1" hangingPunct="1">
              <a:lnSpc>
                <a:spcPct val="70000"/>
              </a:lnSpc>
              <a:buNone/>
              <a:defRPr/>
            </a:pPr>
            <a:r>
              <a:rPr kumimoji="1" lang="en-US" altLang="zh-TW" sz="1400" dirty="0">
                <a:solidFill>
                  <a:srgbClr val="FFFF00"/>
                </a:solidFill>
              </a:rPr>
              <a:t>TIGP-ESS</a:t>
            </a:r>
          </a:p>
          <a:p>
            <a:pPr algn="ctr" defTabSz="841375" eaLnBrk="1" hangingPunct="1">
              <a:lnSpc>
                <a:spcPct val="70000"/>
              </a:lnSpc>
              <a:buNone/>
              <a:defRPr/>
            </a:pPr>
            <a:r>
              <a:rPr kumimoji="1" lang="zh-TW" altLang="en-US" sz="1400" dirty="0">
                <a:solidFill>
                  <a:srgbClr val="FFFF00"/>
                </a:solidFill>
              </a:rPr>
              <a:t>國立中央大學與中央研究院合作</a:t>
            </a:r>
            <a:r>
              <a:rPr kumimoji="1" lang="zh-TW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algn="ctr" defTabSz="841375" eaLnBrk="1" hangingPunct="1">
              <a:lnSpc>
                <a:spcPct val="70000"/>
              </a:lnSpc>
              <a:buNone/>
              <a:defRPr/>
            </a:pPr>
            <a:r>
              <a:rPr kumimoji="1" lang="zh-TW" altLang="en-US" sz="1400" dirty="0">
                <a:solidFill>
                  <a:srgbClr val="FFFF00"/>
                </a:solidFill>
              </a:rPr>
              <a:t>地球系統科學國際研究生博士學位學程</a:t>
            </a:r>
          </a:p>
        </p:txBody>
      </p:sp>
      <p:sp>
        <p:nvSpPr>
          <p:cNvPr id="10" name="_s2005008"/>
          <p:cNvSpPr>
            <a:spLocks noChangeArrowheads="1"/>
          </p:cNvSpPr>
          <p:nvPr/>
        </p:nvSpPr>
        <p:spPr bwMode="auto">
          <a:xfrm>
            <a:off x="7040062" y="3537447"/>
            <a:ext cx="1216025" cy="62706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chemeClr val="accent1"/>
              </a:gs>
              <a:gs pos="100000">
                <a:srgbClr val="B8CDE3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defTabSz="841375">
              <a:spcBef>
                <a:spcPct val="15000"/>
              </a:spcBef>
              <a:buClr>
                <a:srgbClr val="82001E"/>
              </a:buClr>
              <a:buChar char="•"/>
              <a:defRPr sz="25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1pPr>
            <a:lvl2pPr marL="742950" indent="-285750" defTabSz="841375">
              <a:spcBef>
                <a:spcPct val="15000"/>
              </a:spcBef>
              <a:buClr>
                <a:srgbClr val="82001E"/>
              </a:buClr>
              <a:buChar char="–"/>
              <a:defRPr sz="210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defRPr>
            </a:lvl2pPr>
            <a:lvl3pPr marL="1143000" indent="-228600" defTabSz="841375">
              <a:spcBef>
                <a:spcPct val="15000"/>
              </a:spcBef>
              <a:buClr>
                <a:srgbClr val="82001E"/>
              </a:buClr>
              <a:buChar char="•"/>
              <a:defRPr sz="2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defRPr>
            </a:lvl3pPr>
            <a:lvl4pPr marL="1600200" indent="-228600" defTabSz="841375">
              <a:spcBef>
                <a:spcPct val="15000"/>
              </a:spcBef>
              <a:buClr>
                <a:srgbClr val="82001E"/>
              </a:buClr>
              <a:buChar char="–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4pPr>
            <a:lvl5pPr marL="2057400" indent="-228600" defTabSz="841375">
              <a:spcBef>
                <a:spcPct val="15000"/>
              </a:spcBef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5pPr>
            <a:lvl6pPr marL="25146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6pPr>
            <a:lvl7pPr marL="29718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7pPr>
            <a:lvl8pPr marL="34290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8pPr>
            <a:lvl9pPr marL="38862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TW" altLang="en-US" sz="1600" dirty="0">
                <a:solidFill>
                  <a:srgbClr val="FFFF00"/>
                </a:solidFill>
                <a:latin typeface="Arial" charset="0"/>
              </a:rPr>
              <a:t>氣候變遷調適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TW" altLang="en-US" sz="1600" dirty="0">
                <a:solidFill>
                  <a:srgbClr val="FFFF00"/>
                </a:solidFill>
                <a:latin typeface="Arial" charset="0"/>
              </a:rPr>
              <a:t>學分學程</a:t>
            </a:r>
          </a:p>
        </p:txBody>
      </p:sp>
      <p:graphicFrame>
        <p:nvGraphicFramePr>
          <p:cNvPr id="11" name="資料庫圖表 10"/>
          <p:cNvGraphicFramePr/>
          <p:nvPr>
            <p:extLst>
              <p:ext uri="{D42A27DB-BD31-4B8C-83A1-F6EECF244321}">
                <p14:modId xmlns:p14="http://schemas.microsoft.com/office/powerpoint/2010/main" val="1361074482"/>
              </p:ext>
            </p:extLst>
          </p:nvPr>
        </p:nvGraphicFramePr>
        <p:xfrm>
          <a:off x="80210" y="801045"/>
          <a:ext cx="8419265" cy="2287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矩形 11"/>
          <p:cNvSpPr/>
          <p:nvPr/>
        </p:nvSpPr>
        <p:spPr bwMode="auto">
          <a:xfrm>
            <a:off x="112294" y="2021305"/>
            <a:ext cx="1066800" cy="103471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4091" tIns="42048" rIns="84091" bIns="42048" numCol="1" rtlCol="0" anchor="t" anchorCtr="0" compatLnSpc="1">
            <a:prstTxWarp prst="textNoShape">
              <a:avLst/>
            </a:prstTxWarp>
          </a:bodyPr>
          <a:lstStyle/>
          <a:p>
            <a:pPr marL="579438" marR="0" indent="-261938" algn="l" defTabSz="841375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tabLst/>
            </a:pPr>
            <a:endParaRPr kumimoji="0" lang="zh-TW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65315" y="1977242"/>
            <a:ext cx="5985163" cy="1134093"/>
          </a:xfrm>
          <a:prstGeom prst="rect">
            <a:avLst/>
          </a:prstGeom>
          <a:noFill/>
          <a:ln w="76200" cap="flat" cmpd="sng" algn="ctr">
            <a:solidFill>
              <a:srgbClr val="00B050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4091" tIns="42048" rIns="84091" bIns="42048" numCol="1" rtlCol="0" anchor="t" anchorCtr="0" compatLnSpc="1">
            <a:prstTxWarp prst="textNoShape">
              <a:avLst/>
            </a:prstTxWarp>
          </a:bodyPr>
          <a:lstStyle/>
          <a:p>
            <a:pPr marL="579438" marR="0" indent="-261938" algn="l" defTabSz="841375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tabLst/>
            </a:pPr>
            <a:endParaRPr kumimoji="0" lang="zh-TW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25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4</a:t>
            </a:fld>
            <a:endParaRPr lang="en-US" altLang="zh-TW" sz="2600">
              <a:latin typeface="+mj-lt"/>
            </a:endParaRPr>
          </a:p>
        </p:txBody>
      </p:sp>
      <p:pic>
        <p:nvPicPr>
          <p:cNvPr id="7170" name="Picture 2" descr="G:\我的雲端硬碟\ESDept\副院長\院學士班\課程地圖20191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04250" cy="612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98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00247"/>
              </p:ext>
            </p:extLst>
          </p:nvPr>
        </p:nvGraphicFramePr>
        <p:xfrm>
          <a:off x="354622" y="3910172"/>
          <a:ext cx="5179378" cy="15587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9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6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81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37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 smtClean="0">
                          <a:solidFill>
                            <a:srgbClr val="FFFF00"/>
                          </a:solidFill>
                          <a:effectLst/>
                        </a:rPr>
                        <a:t>分項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 smtClean="0">
                          <a:solidFill>
                            <a:srgbClr val="FFFF00"/>
                          </a:solidFill>
                          <a:effectLst/>
                        </a:rPr>
                        <a:t>校</a:t>
                      </a:r>
                      <a:r>
                        <a:rPr lang="zh-TW" altLang="en-US" sz="1600" kern="0" dirty="0" smtClean="0">
                          <a:solidFill>
                            <a:srgbClr val="FFFF00"/>
                          </a:solidFill>
                          <a:effectLst/>
                        </a:rPr>
                        <a:t>院</a:t>
                      </a:r>
                      <a:endParaRPr lang="en-US" altLang="zh-TW" sz="1600" kern="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 smtClean="0">
                          <a:solidFill>
                            <a:srgbClr val="FFFF00"/>
                          </a:solidFill>
                          <a:effectLst/>
                        </a:rPr>
                        <a:t>必修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solidFill>
                            <a:srgbClr val="FFFF00"/>
                          </a:solidFill>
                          <a:effectLst/>
                        </a:rPr>
                        <a:t>科學能力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solidFill>
                            <a:srgbClr val="FFFF00"/>
                          </a:solidFill>
                          <a:effectLst/>
                        </a:rPr>
                        <a:t>必修課群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solidFill>
                            <a:srgbClr val="FFFF00"/>
                          </a:solidFill>
                          <a:effectLst/>
                        </a:rPr>
                        <a:t>地球系統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solidFill>
                            <a:srgbClr val="FFFF00"/>
                          </a:solidFill>
                          <a:effectLst/>
                        </a:rPr>
                        <a:t>必修課群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solidFill>
                            <a:srgbClr val="FFFF00"/>
                          </a:solidFill>
                          <a:effectLst/>
                        </a:rPr>
                        <a:t>跨域知識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 smtClean="0">
                          <a:solidFill>
                            <a:srgbClr val="FFFF00"/>
                          </a:solidFill>
                          <a:effectLst/>
                        </a:rPr>
                        <a:t>技能</a:t>
                      </a:r>
                      <a:r>
                        <a:rPr lang="zh-TW" altLang="en-US" sz="1600" kern="0" dirty="0" smtClean="0">
                          <a:solidFill>
                            <a:srgbClr val="FFFF00"/>
                          </a:solidFill>
                          <a:effectLst/>
                        </a:rPr>
                        <a:t>選修</a:t>
                      </a:r>
                      <a:r>
                        <a:rPr lang="zh-TW" sz="1600" kern="0" dirty="0" smtClean="0">
                          <a:solidFill>
                            <a:srgbClr val="FFFF00"/>
                          </a:solidFill>
                          <a:effectLst/>
                        </a:rPr>
                        <a:t>課</a:t>
                      </a:r>
                      <a:r>
                        <a:rPr lang="zh-TW" sz="1600" kern="0" dirty="0">
                          <a:solidFill>
                            <a:srgbClr val="FFFF00"/>
                          </a:solidFill>
                          <a:effectLst/>
                        </a:rPr>
                        <a:t>群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 smtClean="0">
                          <a:solidFill>
                            <a:srgbClr val="FFFF00"/>
                          </a:solidFill>
                          <a:effectLst/>
                        </a:rPr>
                        <a:t>學分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</a:t>
                      </a:r>
                      <a:r>
                        <a:rPr lang="en-US" altLang="zh-TW" sz="1600" kern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+12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lt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lt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lt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新細明體" panose="02020500000000000000" pitchFamily="18" charset="-120"/>
                        </a:rPr>
                        <a:t>41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lt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 smtClean="0">
                          <a:solidFill>
                            <a:srgbClr val="FFFF00"/>
                          </a:solidFill>
                          <a:effectLst/>
                        </a:rPr>
                        <a:t>總</a:t>
                      </a:r>
                      <a:r>
                        <a:rPr lang="zh-TW" altLang="en-US" sz="1600" kern="0" dirty="0" smtClean="0">
                          <a:solidFill>
                            <a:srgbClr val="FFFF00"/>
                          </a:solidFill>
                          <a:effectLst/>
                        </a:rPr>
                        <a:t>計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128</a:t>
                      </a:r>
                      <a:r>
                        <a:rPr lang="zh-TW" sz="1600" kern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學分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lt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" y="44768"/>
            <a:ext cx="7818438" cy="576262"/>
          </a:xfrm>
        </p:spPr>
        <p:txBody>
          <a:bodyPr/>
          <a:lstStyle/>
          <a:p>
            <a:r>
              <a:rPr lang="zh-TW" altLang="en-US" dirty="0" smtClean="0">
                <a:solidFill>
                  <a:srgbClr val="FFFF00"/>
                </a:solidFill>
              </a:rPr>
              <a:t>地球</a:t>
            </a:r>
            <a:r>
              <a:rPr lang="zh-TW" altLang="en-US" dirty="0">
                <a:solidFill>
                  <a:srgbClr val="FFFF00"/>
                </a:solidFill>
              </a:rPr>
              <a:t>科學學院學士</a:t>
            </a:r>
            <a:r>
              <a:rPr lang="zh-TW" altLang="en-US" dirty="0" smtClean="0">
                <a:solidFill>
                  <a:srgbClr val="FFFF00"/>
                </a:solidFill>
              </a:rPr>
              <a:t>班</a:t>
            </a:r>
            <a:r>
              <a:rPr lang="en-US" altLang="zh-TW" dirty="0" smtClean="0">
                <a:solidFill>
                  <a:srgbClr val="FFFF00"/>
                </a:solidFill>
              </a:rPr>
              <a:t>(2)</a:t>
            </a:r>
            <a:endParaRPr lang="zh-TW" altLang="en-US" dirty="0">
              <a:solidFill>
                <a:srgbClr val="FFFF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4000"/>
              </a:lnSpc>
              <a:buNone/>
              <a:defRPr/>
            </a:pPr>
            <a:r>
              <a:rPr lang="zh-TW" altLang="en-US" sz="2000" dirty="0" smtClean="0">
                <a:solidFill>
                  <a:srgbClr val="800000"/>
                </a:solidFill>
                <a:sym typeface="Symbol"/>
              </a:rPr>
              <a:t></a:t>
            </a:r>
            <a:r>
              <a:rPr lang="zh-TW" altLang="en-US" sz="2600" dirty="0">
                <a:latin typeface="Times New Roman" pitchFamily="18" charset="0"/>
              </a:rPr>
              <a:t>「一師二生</a:t>
            </a:r>
            <a:r>
              <a:rPr lang="zh-TW" altLang="en-US" sz="2600" dirty="0" smtClean="0">
                <a:latin typeface="Times New Roman" pitchFamily="18" charset="0"/>
              </a:rPr>
              <a:t>」</a:t>
            </a:r>
          </a:p>
          <a:p>
            <a:pPr>
              <a:lnSpc>
                <a:spcPts val="4000"/>
              </a:lnSpc>
              <a:buNone/>
              <a:defRPr/>
            </a:pPr>
            <a:r>
              <a:rPr lang="zh-TW" altLang="en-US" sz="2000" dirty="0" smtClean="0">
                <a:solidFill>
                  <a:srgbClr val="800000"/>
                </a:solidFill>
                <a:sym typeface="Symbol"/>
              </a:rPr>
              <a:t></a:t>
            </a:r>
            <a:r>
              <a:rPr lang="zh-TW" altLang="en-US" sz="2600" dirty="0" smtClean="0">
                <a:latin typeface="Times New Roman" pitchFamily="18" charset="0"/>
              </a:rPr>
              <a:t>「校、院必修」 、</a:t>
            </a:r>
            <a:endParaRPr lang="en-US" altLang="zh-TW" sz="2600" dirty="0" smtClean="0">
              <a:latin typeface="Times New Roman" pitchFamily="18" charset="0"/>
            </a:endParaRPr>
          </a:p>
          <a:p>
            <a:pPr>
              <a:lnSpc>
                <a:spcPts val="4000"/>
              </a:lnSpc>
              <a:buNone/>
              <a:defRPr/>
            </a:pPr>
            <a:r>
              <a:rPr lang="zh-TW" altLang="en-US" sz="2600" dirty="0" smtClean="0">
                <a:latin typeface="Times New Roman" pitchFamily="18" charset="0"/>
              </a:rPr>
              <a:t>  「科學能力必修課群」、</a:t>
            </a:r>
            <a:endParaRPr lang="en-US" altLang="zh-TW" sz="2600" dirty="0" smtClean="0">
              <a:latin typeface="Times New Roman" pitchFamily="18" charset="0"/>
            </a:endParaRPr>
          </a:p>
          <a:p>
            <a:pPr>
              <a:lnSpc>
                <a:spcPts val="4000"/>
              </a:lnSpc>
              <a:buNone/>
              <a:defRPr/>
            </a:pPr>
            <a:r>
              <a:rPr lang="zh-TW" altLang="en-US" sz="2600" dirty="0" smtClean="0">
                <a:latin typeface="Times New Roman" pitchFamily="18" charset="0"/>
              </a:rPr>
              <a:t>  「地球系統必修課群」、</a:t>
            </a:r>
            <a:endParaRPr lang="en-US" altLang="zh-TW" sz="2600" dirty="0" smtClean="0">
              <a:latin typeface="Times New Roman" pitchFamily="18" charset="0"/>
            </a:endParaRPr>
          </a:p>
          <a:p>
            <a:pPr>
              <a:lnSpc>
                <a:spcPts val="4000"/>
              </a:lnSpc>
              <a:buNone/>
              <a:defRPr/>
            </a:pPr>
            <a:r>
              <a:rPr lang="zh-TW" altLang="en-US" sz="2600" dirty="0" smtClean="0">
                <a:latin typeface="Times New Roman" pitchFamily="18" charset="0"/>
              </a:rPr>
              <a:t>  「跨域知識技能選修課群」。</a:t>
            </a:r>
            <a:endParaRPr lang="en-US" altLang="zh-TW" sz="2600" dirty="0" smtClean="0">
              <a:latin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32729" y="4636393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zh-TW" altLang="zh-TW" sz="2000" kern="100" dirty="0">
                <a:solidFill>
                  <a:srgbClr val="0000FF"/>
                </a:solidFill>
                <a:cs typeface="Times New Roman" panose="02020603050405020304" pitchFamily="18" charset="0"/>
              </a:rPr>
              <a:t>課程結構示意圖</a:t>
            </a:r>
            <a:endParaRPr lang="zh-TW" altLang="en-US" sz="2000" dirty="0"/>
          </a:p>
        </p:txBody>
      </p:sp>
      <p:pic>
        <p:nvPicPr>
          <p:cNvPr id="7" name="圖片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155" y="811213"/>
            <a:ext cx="3762375" cy="389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7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6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“</a:t>
            </a:r>
            <a:r>
              <a:rPr lang="zh-TW" altLang="zh-TW" dirty="0" smtClean="0"/>
              <a:t>地科</a:t>
            </a:r>
            <a:r>
              <a:rPr lang="en-US" altLang="zh-TW" dirty="0" smtClean="0"/>
              <a:t>”</a:t>
            </a:r>
            <a:r>
              <a:rPr lang="zh-TW" altLang="zh-TW" dirty="0" smtClean="0"/>
              <a:t>情懷</a:t>
            </a:r>
            <a:r>
              <a:rPr lang="en-US" altLang="zh-TW" dirty="0"/>
              <a:t>  </a:t>
            </a:r>
            <a:r>
              <a:rPr lang="zh-TW" altLang="zh-TW" dirty="0"/>
              <a:t>悲天憫人</a:t>
            </a:r>
            <a:r>
              <a:rPr lang="en-US" altLang="zh-TW" dirty="0"/>
              <a:t>  </a:t>
            </a:r>
            <a:r>
              <a:rPr lang="zh-TW" altLang="zh-TW" dirty="0"/>
              <a:t>寰宇四方</a:t>
            </a:r>
            <a:r>
              <a:rPr lang="en-US" altLang="zh-TW" dirty="0"/>
              <a:t>  </a:t>
            </a:r>
            <a:r>
              <a:rPr lang="zh-TW" altLang="zh-TW" dirty="0"/>
              <a:t>海闊天空</a:t>
            </a:r>
            <a:endParaRPr lang="zh-TW" altLang="en-US" dirty="0"/>
          </a:p>
        </p:txBody>
      </p:sp>
      <p:grpSp>
        <p:nvGrpSpPr>
          <p:cNvPr id="10" name="群組 9"/>
          <p:cNvGrpSpPr/>
          <p:nvPr/>
        </p:nvGrpSpPr>
        <p:grpSpPr>
          <a:xfrm>
            <a:off x="543823" y="1159479"/>
            <a:ext cx="3785787" cy="2125793"/>
            <a:chOff x="91524" y="1092435"/>
            <a:chExt cx="3785787" cy="2125793"/>
          </a:xfrm>
        </p:grpSpPr>
        <p:pic>
          <p:nvPicPr>
            <p:cNvPr id="1026" name="Picture 2" descr="D:\辦公區\助教專用\C. 大學部\C02. 野外及保險\1021野外及保險\1021 野外照片\2014.01.19-2014.01.24 台灣地質學野外\2014.01.19 Stop 1-1 中橫天祥稚暉橋下河床黑色片岩(天祥層)。— 在中橫天祥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732" y="1092435"/>
              <a:ext cx="3712465" cy="2092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文字方塊 1"/>
            <p:cNvSpPr txBox="1"/>
            <p:nvPr/>
          </p:nvSpPr>
          <p:spPr>
            <a:xfrm>
              <a:off x="91524" y="2879674"/>
              <a:ext cx="37857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zh-TW" altLang="en-US" sz="1600" dirty="0">
                  <a:solidFill>
                    <a:srgbClr val="FFFF00"/>
                  </a:solidFill>
                </a:rPr>
                <a:t>中橫天祥稚暉橋下河床黑色片岩</a:t>
              </a:r>
              <a:r>
                <a:rPr lang="en-US" altLang="zh-TW" sz="1600" dirty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>
                  <a:solidFill>
                    <a:srgbClr val="FFFF00"/>
                  </a:solidFill>
                </a:rPr>
                <a:t>天祥層</a:t>
              </a:r>
              <a:r>
                <a:rPr lang="en-US" altLang="zh-TW" sz="1600" dirty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4574941" y="1159480"/>
            <a:ext cx="3332023" cy="2336059"/>
            <a:chOff x="4067800" y="1092435"/>
            <a:chExt cx="3148184" cy="2113973"/>
          </a:xfrm>
        </p:grpSpPr>
        <p:pic>
          <p:nvPicPr>
            <p:cNvPr id="1027" name="Picture 3" descr="D:\辦公區\助教專用\C. 大學部\C02. 野外及保險\1021野外及保險\1021 野外照片\台灣地質野外_鄭舒尹\0119\123.ES99大合照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800" y="1092435"/>
              <a:ext cx="3148184" cy="2092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文字方塊 7"/>
            <p:cNvSpPr txBox="1"/>
            <p:nvPr/>
          </p:nvSpPr>
          <p:spPr>
            <a:xfrm>
              <a:off x="4364687" y="2900040"/>
              <a:ext cx="2472172" cy="3063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zh-TW" altLang="en-US" sz="1600" dirty="0" smtClean="0">
                  <a:solidFill>
                    <a:srgbClr val="FFFF00"/>
                  </a:solidFill>
                </a:rPr>
                <a:t>台灣地質學野外考察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 smtClean="0">
                  <a:solidFill>
                    <a:srgbClr val="FFFF00"/>
                  </a:solidFill>
                </a:rPr>
                <a:t>環島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136729" y="3361484"/>
            <a:ext cx="3712467" cy="2126805"/>
            <a:chOff x="136730" y="3539170"/>
            <a:chExt cx="3712467" cy="2126805"/>
          </a:xfrm>
        </p:grpSpPr>
        <p:pic>
          <p:nvPicPr>
            <p:cNvPr id="1028" name="Picture 4" descr="D:\辦公區\助教專用\C. 大學部\C02. 野外及保險\1021野外及保險\1021 野外照片\1214.1215 沉積地質學野外\02. 大二學生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730" y="3539170"/>
              <a:ext cx="3712467" cy="2091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453736" y="5327421"/>
              <a:ext cx="29899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TW" altLang="en-US" sz="1600" dirty="0" smtClean="0">
                  <a:solidFill>
                    <a:srgbClr val="FFFF00"/>
                  </a:solidFill>
                </a:rPr>
                <a:t>沉積地質學</a:t>
              </a:r>
              <a:r>
                <a:rPr lang="zh-TW" altLang="en-US" sz="1600" dirty="0">
                  <a:solidFill>
                    <a:srgbClr val="FFFF00"/>
                  </a:solidFill>
                </a:rPr>
                <a:t>野外考察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>
                  <a:solidFill>
                    <a:srgbClr val="FFFF00"/>
                  </a:solidFill>
                </a:rPr>
                <a:t>七股潟湖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4021336" y="3550920"/>
            <a:ext cx="4063800" cy="2241007"/>
            <a:chOff x="4067800" y="3526647"/>
            <a:chExt cx="3921864" cy="2087794"/>
          </a:xfrm>
        </p:grpSpPr>
        <p:pic>
          <p:nvPicPr>
            <p:cNvPr id="1029" name="Picture 5" descr="D:\辦公區\助教專用\C. 大學部\C02. 野外及保險\1012野外及保險\1012野外照片\2013.06.22 野外地質照片(三峽、鶯歌)\鶯歌 (19)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800" y="3526647"/>
              <a:ext cx="3774970" cy="2031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文字方塊 12"/>
            <p:cNvSpPr txBox="1"/>
            <p:nvPr/>
          </p:nvSpPr>
          <p:spPr>
            <a:xfrm>
              <a:off x="5816763" y="5275887"/>
              <a:ext cx="21729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zh-TW" altLang="en-US" sz="1600" dirty="0" smtClean="0">
                  <a:solidFill>
                    <a:srgbClr val="FFFF00"/>
                  </a:solidFill>
                </a:rPr>
                <a:t>野外地質學考察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 smtClean="0">
                  <a:solidFill>
                    <a:srgbClr val="FFFF00"/>
                  </a:solidFill>
                </a:rPr>
                <a:t>鶯歌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589031" y="727332"/>
            <a:ext cx="1600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野外考察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7949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7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 bwMode="white">
          <a:xfrm>
            <a:off x="673100" y="54876"/>
            <a:ext cx="7526338" cy="5762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2pPr>
            <a:lvl3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3pPr>
            <a:lvl4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4pPr>
            <a:lvl5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5pPr>
            <a:lvl6pPr marL="457200"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6pPr>
            <a:lvl7pPr marL="914400"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7pPr>
            <a:lvl8pPr marL="1371600"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8pPr>
            <a:lvl9pPr marL="1828800"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n-US" altLang="zh-TW" kern="0" dirty="0" smtClean="0"/>
              <a:t>“</a:t>
            </a:r>
            <a:r>
              <a:rPr lang="zh-TW" altLang="zh-TW" kern="0" dirty="0" smtClean="0"/>
              <a:t>地科</a:t>
            </a:r>
            <a:r>
              <a:rPr lang="en-US" altLang="zh-TW" kern="0" dirty="0" smtClean="0"/>
              <a:t>”</a:t>
            </a:r>
            <a:r>
              <a:rPr lang="zh-TW" altLang="zh-TW" kern="0" dirty="0" smtClean="0"/>
              <a:t>情懷</a:t>
            </a:r>
            <a:r>
              <a:rPr lang="en-US" altLang="zh-TW" kern="0" dirty="0" smtClean="0"/>
              <a:t>  </a:t>
            </a:r>
            <a:r>
              <a:rPr lang="zh-TW" altLang="zh-TW" kern="0" dirty="0" smtClean="0"/>
              <a:t>悲天憫人</a:t>
            </a:r>
            <a:r>
              <a:rPr lang="en-US" altLang="zh-TW" kern="0" dirty="0" smtClean="0"/>
              <a:t>  </a:t>
            </a:r>
            <a:r>
              <a:rPr lang="zh-TW" altLang="zh-TW" kern="0" dirty="0" smtClean="0"/>
              <a:t>寰宇四方</a:t>
            </a:r>
            <a:r>
              <a:rPr lang="en-US" altLang="zh-TW" kern="0" dirty="0" smtClean="0"/>
              <a:t>  </a:t>
            </a:r>
            <a:r>
              <a:rPr lang="zh-TW" altLang="zh-TW" kern="0" dirty="0" smtClean="0"/>
              <a:t>海闊天空</a:t>
            </a:r>
            <a:endParaRPr lang="zh-TW" altLang="en-US" kern="0" dirty="0"/>
          </a:p>
        </p:txBody>
      </p:sp>
      <p:grpSp>
        <p:nvGrpSpPr>
          <p:cNvPr id="7" name="群組 6"/>
          <p:cNvGrpSpPr/>
          <p:nvPr/>
        </p:nvGrpSpPr>
        <p:grpSpPr>
          <a:xfrm>
            <a:off x="356104" y="1130402"/>
            <a:ext cx="3686057" cy="2401058"/>
            <a:chOff x="356104" y="945617"/>
            <a:chExt cx="3686057" cy="2401058"/>
          </a:xfrm>
        </p:grpSpPr>
        <p:pic>
          <p:nvPicPr>
            <p:cNvPr id="2050" name="Picture 2" descr="D:\辦公區\助教專用\E. 課程\E06. 台法與中日野外\2010.08.28-2010.09.04 台法野外\2010野外照片\台法野外精選\張中白\IMG_104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104" y="945617"/>
              <a:ext cx="3583506" cy="23890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文字方塊 5"/>
            <p:cNvSpPr txBox="1"/>
            <p:nvPr/>
          </p:nvSpPr>
          <p:spPr>
            <a:xfrm>
              <a:off x="1358781" y="3008121"/>
              <a:ext cx="26833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zh-TW" altLang="en-US" sz="1600" dirty="0" smtClean="0">
                  <a:solidFill>
                    <a:srgbClr val="FFFF00"/>
                  </a:solidFill>
                </a:rPr>
                <a:t>台法野外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 smtClean="0">
                  <a:solidFill>
                    <a:srgbClr val="FFFF00"/>
                  </a:solidFill>
                </a:rPr>
                <a:t>法國庇里牛斯山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868680" y="3609510"/>
            <a:ext cx="3405807" cy="2381175"/>
            <a:chOff x="1099587" y="3457110"/>
            <a:chExt cx="3174900" cy="2381175"/>
          </a:xfrm>
        </p:grpSpPr>
        <p:pic>
          <p:nvPicPr>
            <p:cNvPr id="2051" name="Picture 3" descr="D:\辦公區\助教專用\E. 課程\E06. 台法與中日野外\2010.08.28-2010.09.04 台法野外\2010野外照片\台法野外精選\曾世霖\DSC0115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587" y="3457110"/>
              <a:ext cx="3174900" cy="2381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2610983" y="5499731"/>
              <a:ext cx="155363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TW" altLang="en-US" sz="1600" dirty="0">
                  <a:solidFill>
                    <a:srgbClr val="FFFF00"/>
                  </a:solidFill>
                </a:rPr>
                <a:t>台法野外</a:t>
              </a:r>
              <a:r>
                <a:rPr lang="en-US" altLang="zh-TW" sz="1600" dirty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 smtClean="0">
                  <a:solidFill>
                    <a:srgbClr val="FFFF00"/>
                  </a:solidFill>
                </a:rPr>
                <a:t>法國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4164613" y="822960"/>
            <a:ext cx="3861891" cy="2684807"/>
            <a:chOff x="4274487" y="1126592"/>
            <a:chExt cx="3571763" cy="2381175"/>
          </a:xfrm>
        </p:grpSpPr>
        <p:pic>
          <p:nvPicPr>
            <p:cNvPr id="2052" name="Picture 4" descr="D:\辦公區\助教專用\E. 課程\E06. 台法與中日野外\2011.08.30-2011.09.06 台法野外\照片\photo by Anson Chen\Day2\IMG_0759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4487" y="1126592"/>
              <a:ext cx="3571763" cy="2381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4796255" y="3159688"/>
              <a:ext cx="304601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zh-TW" altLang="en-US" sz="1600" dirty="0">
                  <a:solidFill>
                    <a:srgbClr val="FFFF00"/>
                  </a:solidFill>
                </a:rPr>
                <a:t>台法野外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 smtClean="0">
                  <a:solidFill>
                    <a:srgbClr val="FFFF00"/>
                  </a:solidFill>
                </a:rPr>
                <a:t>九二一地震教育園區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436269" y="3591773"/>
            <a:ext cx="3590235" cy="2384404"/>
            <a:chOff x="4436269" y="3500333"/>
            <a:chExt cx="3590235" cy="2384404"/>
          </a:xfrm>
        </p:grpSpPr>
        <p:pic>
          <p:nvPicPr>
            <p:cNvPr id="2054" name="Picture 6" descr="D:\辦公區\助教專用\E. 課程\E06. 台法與中日野外\2011.08.30-2011.09.06 台法野外\照片\photo by Wei-Yu Chiu\2011.09.01_Day 07\DSC_5224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6269" y="3500333"/>
              <a:ext cx="3590235" cy="2384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6319262" y="5490654"/>
              <a:ext cx="157242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zh-TW" altLang="en-US" sz="1600" dirty="0">
                  <a:solidFill>
                    <a:srgbClr val="FFFF00"/>
                  </a:solidFill>
                </a:rPr>
                <a:t>台法野外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 smtClean="0">
                  <a:solidFill>
                    <a:srgbClr val="FFFF00"/>
                  </a:solidFill>
                </a:rPr>
                <a:t>花蓮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589031" y="727332"/>
            <a:ext cx="1600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野外考察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1273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0213" y="811214"/>
            <a:ext cx="7743825" cy="1974716"/>
          </a:xfrm>
        </p:spPr>
        <p:txBody>
          <a:bodyPr/>
          <a:lstStyle/>
          <a:p>
            <a:r>
              <a:rPr lang="zh-TW" altLang="en-US" dirty="0"/>
              <a:t>實習</a:t>
            </a:r>
            <a:r>
              <a:rPr lang="zh-TW" altLang="en-US" dirty="0" smtClean="0"/>
              <a:t>介紹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>
                <a:effectLst/>
              </a:rPr>
              <a:t>  </a:t>
            </a:r>
            <a:r>
              <a:rPr lang="zh-TW" altLang="zh-TW" dirty="0" smtClean="0">
                <a:effectLst/>
              </a:rPr>
              <a:t>台灣</a:t>
            </a:r>
            <a:r>
              <a:rPr lang="zh-TW" altLang="zh-TW" dirty="0">
                <a:effectLst/>
              </a:rPr>
              <a:t>中油股份有限公司、中央氣象局、工業技術</a:t>
            </a:r>
            <a:r>
              <a:rPr lang="zh-TW" altLang="zh-TW" dirty="0" smtClean="0">
                <a:effectLst/>
              </a:rPr>
              <a:t>研</a:t>
            </a:r>
            <a:endParaRPr lang="en-US" altLang="zh-TW" dirty="0" smtClean="0">
              <a:effectLst/>
            </a:endParaRPr>
          </a:p>
          <a:p>
            <a:pPr marL="0" indent="0">
              <a:buNone/>
            </a:pPr>
            <a:r>
              <a:rPr lang="en-US" altLang="zh-TW" dirty="0">
                <a:effectLst/>
              </a:rPr>
              <a:t> </a:t>
            </a:r>
            <a:r>
              <a:rPr lang="en-US" altLang="zh-TW" dirty="0" smtClean="0">
                <a:effectLst/>
              </a:rPr>
              <a:t> </a:t>
            </a:r>
            <a:r>
              <a:rPr lang="zh-TW" altLang="zh-TW" dirty="0" smtClean="0">
                <a:effectLst/>
              </a:rPr>
              <a:t>究</a:t>
            </a:r>
            <a:r>
              <a:rPr lang="zh-TW" altLang="zh-TW" dirty="0">
                <a:effectLst/>
              </a:rPr>
              <a:t>院、中興工程顧問社、經濟部中央地質調查所</a:t>
            </a:r>
            <a:r>
              <a:rPr lang="zh-TW" altLang="zh-TW" dirty="0" smtClean="0">
                <a:effectLst/>
              </a:rPr>
              <a:t>、</a:t>
            </a:r>
            <a:endParaRPr lang="en-US" altLang="zh-TW" dirty="0" smtClean="0">
              <a:effectLst/>
            </a:endParaRPr>
          </a:p>
          <a:p>
            <a:pPr marL="0" indent="0">
              <a:buNone/>
            </a:pPr>
            <a:r>
              <a:rPr lang="en-US" altLang="zh-TW" dirty="0">
                <a:effectLst/>
              </a:rPr>
              <a:t> </a:t>
            </a:r>
            <a:r>
              <a:rPr lang="en-US" altLang="zh-TW" dirty="0" smtClean="0">
                <a:effectLst/>
              </a:rPr>
              <a:t> </a:t>
            </a:r>
            <a:r>
              <a:rPr lang="zh-TW" altLang="zh-TW" dirty="0" smtClean="0">
                <a:effectLst/>
              </a:rPr>
              <a:t>國立</a:t>
            </a:r>
            <a:r>
              <a:rPr lang="zh-TW" altLang="zh-TW" dirty="0">
                <a:effectLst/>
              </a:rPr>
              <a:t>自然科學博物館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8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“</a:t>
            </a:r>
            <a:r>
              <a:rPr lang="zh-TW" altLang="zh-TW" dirty="0" smtClean="0"/>
              <a:t>地科</a:t>
            </a:r>
            <a:r>
              <a:rPr lang="en-US" altLang="zh-TW" dirty="0" smtClean="0"/>
              <a:t>”</a:t>
            </a:r>
            <a:r>
              <a:rPr lang="zh-TW" altLang="zh-TW" dirty="0" smtClean="0"/>
              <a:t>情懷</a:t>
            </a:r>
            <a:r>
              <a:rPr lang="en-US" altLang="zh-TW" dirty="0"/>
              <a:t>  </a:t>
            </a:r>
            <a:r>
              <a:rPr lang="zh-TW" altLang="zh-TW" dirty="0"/>
              <a:t>悲天憫人</a:t>
            </a:r>
            <a:r>
              <a:rPr lang="en-US" altLang="zh-TW" dirty="0"/>
              <a:t>  </a:t>
            </a:r>
            <a:r>
              <a:rPr lang="zh-TW" altLang="zh-TW" dirty="0"/>
              <a:t>寰宇四方</a:t>
            </a:r>
            <a:r>
              <a:rPr lang="en-US" altLang="zh-TW" dirty="0"/>
              <a:t>  </a:t>
            </a:r>
            <a:r>
              <a:rPr lang="zh-TW" altLang="zh-TW" dirty="0"/>
              <a:t>海闊天空</a:t>
            </a:r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669887" y="3012394"/>
            <a:ext cx="3760222" cy="2771222"/>
            <a:chOff x="811850" y="2760897"/>
            <a:chExt cx="3568596" cy="2484693"/>
          </a:xfrm>
        </p:grpSpPr>
        <p:pic>
          <p:nvPicPr>
            <p:cNvPr id="6" name="Picture 2" descr="C:\Users\user\Desktop\1236944_574286662630746_358736716_n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850" y="2760897"/>
              <a:ext cx="3568596" cy="24596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文字方塊 1"/>
            <p:cNvSpPr txBox="1"/>
            <p:nvPr/>
          </p:nvSpPr>
          <p:spPr>
            <a:xfrm>
              <a:off x="1207677" y="4882014"/>
              <a:ext cx="2743200" cy="363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zh-TW" altLang="en-US" sz="1600" dirty="0">
                  <a:solidFill>
                    <a:srgbClr val="FFFF00"/>
                  </a:solidFill>
                </a:rPr>
                <a:t>空中磁</a:t>
              </a:r>
              <a:r>
                <a:rPr lang="zh-TW" altLang="en-US" sz="1600" dirty="0" smtClean="0">
                  <a:solidFill>
                    <a:srgbClr val="FFFF00"/>
                  </a:solidFill>
                </a:rPr>
                <a:t>測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 smtClean="0">
                  <a:solidFill>
                    <a:srgbClr val="FFFF00"/>
                  </a:solidFill>
                </a:rPr>
                <a:t>工業技術研究院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4669782" y="2263140"/>
            <a:ext cx="3049278" cy="3517237"/>
            <a:chOff x="4646922" y="2375731"/>
            <a:chExt cx="2459676" cy="3297966"/>
          </a:xfrm>
        </p:grpSpPr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6922" y="2375731"/>
              <a:ext cx="2459676" cy="3279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4727750" y="5051988"/>
              <a:ext cx="2374368" cy="6217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buNone/>
              </a:pPr>
              <a:r>
                <a:rPr lang="zh-TW" altLang="en-US" sz="1600" dirty="0" smtClean="0">
                  <a:solidFill>
                    <a:srgbClr val="FFFF00"/>
                  </a:solidFill>
                </a:rPr>
                <a:t>地下水監測井</a:t>
              </a:r>
              <a:endParaRPr lang="en-US" altLang="zh-TW" sz="1600" dirty="0" smtClean="0">
                <a:solidFill>
                  <a:srgbClr val="FFFF00"/>
                </a:solidFill>
              </a:endParaRPr>
            </a:p>
            <a:p>
              <a:pPr algn="r">
                <a:buNone/>
              </a:pPr>
              <a:r>
                <a:rPr lang="en-US" altLang="zh-TW" sz="1600" dirty="0" smtClean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 smtClean="0">
                  <a:solidFill>
                    <a:srgbClr val="FFFF00"/>
                  </a:solidFill>
                </a:rPr>
                <a:t>經濟部中央地質調查所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043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9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520700" y="90488"/>
            <a:ext cx="7526338" cy="576262"/>
          </a:xfrm>
        </p:spPr>
        <p:txBody>
          <a:bodyPr/>
          <a:lstStyle/>
          <a:p>
            <a:r>
              <a:rPr lang="en-US" altLang="zh-TW" dirty="0" smtClean="0"/>
              <a:t>“</a:t>
            </a:r>
            <a:r>
              <a:rPr lang="zh-TW" altLang="zh-TW" dirty="0" smtClean="0"/>
              <a:t>地科</a:t>
            </a:r>
            <a:r>
              <a:rPr lang="en-US" altLang="zh-TW" dirty="0" smtClean="0"/>
              <a:t>”</a:t>
            </a:r>
            <a:r>
              <a:rPr lang="zh-TW" altLang="zh-TW" dirty="0" smtClean="0"/>
              <a:t>情懷</a:t>
            </a:r>
            <a:r>
              <a:rPr lang="en-US" altLang="zh-TW" dirty="0"/>
              <a:t>  </a:t>
            </a:r>
            <a:r>
              <a:rPr lang="zh-TW" altLang="zh-TW" dirty="0"/>
              <a:t>悲天憫人</a:t>
            </a:r>
            <a:r>
              <a:rPr lang="en-US" altLang="zh-TW" dirty="0"/>
              <a:t>  </a:t>
            </a:r>
            <a:r>
              <a:rPr lang="zh-TW" altLang="zh-TW" dirty="0"/>
              <a:t>寰宇四方</a:t>
            </a:r>
            <a:r>
              <a:rPr lang="en-US" altLang="zh-TW" dirty="0"/>
              <a:t>  </a:t>
            </a:r>
            <a:r>
              <a:rPr lang="zh-TW" altLang="zh-TW" dirty="0"/>
              <a:t>海闊天空</a:t>
            </a:r>
            <a:endParaRPr lang="zh-TW" altLang="en-US" dirty="0"/>
          </a:p>
        </p:txBody>
      </p:sp>
      <p:pic>
        <p:nvPicPr>
          <p:cNvPr id="6" name="Picture 2" descr="D:\picture\中油照片\中油實習野外\中油實習野外0806 (93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33" y="3075429"/>
            <a:ext cx="2320351" cy="298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39933" y="815063"/>
            <a:ext cx="4436812" cy="2149225"/>
            <a:chOff x="203860" y="803305"/>
            <a:chExt cx="3837109" cy="1931624"/>
          </a:xfrm>
        </p:grpSpPr>
        <p:pic>
          <p:nvPicPr>
            <p:cNvPr id="7" name="Picture 2" descr="D:\picture\100ANDRO\DSC_0044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3860" y="803305"/>
              <a:ext cx="3435426" cy="1931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1461417" y="810370"/>
              <a:ext cx="257955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TW" altLang="en-US" sz="1600" dirty="0" smtClean="0">
                  <a:solidFill>
                    <a:srgbClr val="FFFF00"/>
                  </a:solidFill>
                </a:rPr>
                <a:t>震源車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 smtClean="0">
                  <a:solidFill>
                    <a:srgbClr val="FFFF00"/>
                  </a:solidFill>
                </a:rPr>
                <a:t>中油股份有限公司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81853" y="3075429"/>
            <a:ext cx="223651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zh-TW" altLang="en-US" sz="1500" dirty="0" smtClean="0">
                <a:solidFill>
                  <a:srgbClr val="FFFF00"/>
                </a:solidFill>
              </a:rPr>
              <a:t>鑽井</a:t>
            </a:r>
            <a:r>
              <a:rPr lang="en-US" altLang="zh-TW" sz="1500" dirty="0" smtClean="0">
                <a:solidFill>
                  <a:srgbClr val="FFFF00"/>
                </a:solidFill>
              </a:rPr>
              <a:t>(</a:t>
            </a:r>
            <a:r>
              <a:rPr lang="zh-TW" altLang="en-US" sz="1500" dirty="0" smtClean="0">
                <a:solidFill>
                  <a:srgbClr val="FFFF00"/>
                </a:solidFill>
              </a:rPr>
              <a:t>中油股份有限公司</a:t>
            </a:r>
            <a:r>
              <a:rPr lang="en-US" altLang="zh-TW" sz="1500" dirty="0" smtClean="0">
                <a:solidFill>
                  <a:srgbClr val="FFFF00"/>
                </a:solidFill>
              </a:rPr>
              <a:t>)</a:t>
            </a:r>
            <a:endParaRPr lang="zh-TW" altLang="en-US" sz="1500" dirty="0">
              <a:solidFill>
                <a:srgbClr val="FFFF00"/>
              </a:solidFill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4170111" y="813434"/>
            <a:ext cx="3930267" cy="2150854"/>
            <a:chOff x="3198999" y="3253309"/>
            <a:chExt cx="3595782" cy="2487397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8999" y="3253309"/>
              <a:ext cx="3506156" cy="2487397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3613559" y="3253309"/>
              <a:ext cx="3181222" cy="4201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TW" altLang="en-US" sz="1600" dirty="0" smtClean="0">
                  <a:solidFill>
                    <a:srgbClr val="FFFF00"/>
                  </a:solidFill>
                </a:rPr>
                <a:t>蒐藏庫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 smtClean="0">
                  <a:solidFill>
                    <a:srgbClr val="FFFF00"/>
                  </a:solidFill>
                </a:rPr>
                <a:t>國立自然科學博物館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6120442" y="3123897"/>
            <a:ext cx="2027565" cy="2701456"/>
            <a:chOff x="2705582" y="2967409"/>
            <a:chExt cx="2027565" cy="2701456"/>
          </a:xfrm>
        </p:grpSpPr>
        <p:pic>
          <p:nvPicPr>
            <p:cNvPr id="14" name="Picture 6" descr="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05582" y="2967409"/>
              <a:ext cx="2027565" cy="27014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5" name="矩形 14"/>
            <p:cNvSpPr/>
            <p:nvPr/>
          </p:nvSpPr>
          <p:spPr>
            <a:xfrm>
              <a:off x="3388570" y="3020762"/>
              <a:ext cx="1338828" cy="588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TW" altLang="en-US" sz="1500" dirty="0" smtClean="0">
                  <a:solidFill>
                    <a:srgbClr val="0000FF"/>
                  </a:solidFill>
                </a:rPr>
                <a:t>地殼形變觀測</a:t>
              </a:r>
              <a:endParaRPr lang="en-US" altLang="zh-TW" sz="1500" dirty="0" smtClean="0">
                <a:solidFill>
                  <a:srgbClr val="0000FF"/>
                </a:solidFill>
              </a:endParaRPr>
            </a:p>
            <a:p>
              <a:pPr>
                <a:buNone/>
              </a:pPr>
              <a:r>
                <a:rPr lang="en-US" altLang="zh-TW" sz="1500" dirty="0" smtClean="0">
                  <a:solidFill>
                    <a:srgbClr val="0000FF"/>
                  </a:solidFill>
                </a:rPr>
                <a:t>(</a:t>
              </a:r>
              <a:r>
                <a:rPr lang="zh-TW" altLang="en-US" sz="1500" dirty="0" smtClean="0">
                  <a:solidFill>
                    <a:srgbClr val="0000FF"/>
                  </a:solidFill>
                </a:rPr>
                <a:t>中央氣象局</a:t>
              </a:r>
              <a:r>
                <a:rPr lang="en-US" altLang="zh-TW" sz="1500" dirty="0" smtClean="0">
                  <a:solidFill>
                    <a:srgbClr val="0000FF"/>
                  </a:solidFill>
                </a:rPr>
                <a:t>)</a:t>
              </a:r>
              <a:endParaRPr lang="zh-TW" altLang="en-US" sz="15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2402204" y="3075428"/>
            <a:ext cx="3762376" cy="2981831"/>
            <a:chOff x="2759088" y="3263425"/>
            <a:chExt cx="3195105" cy="2231522"/>
          </a:xfrm>
        </p:grpSpPr>
        <p:pic>
          <p:nvPicPr>
            <p:cNvPr id="16" name="圖片 15" descr="IMAG0331.jp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5748" y="3299698"/>
              <a:ext cx="3008558" cy="2195249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2759088" y="3263425"/>
              <a:ext cx="319510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zh-TW" altLang="en-US" sz="1600" dirty="0" smtClean="0">
                  <a:solidFill>
                    <a:srgbClr val="FFFF00"/>
                  </a:solidFill>
                </a:rPr>
                <a:t>莫拉克風災特展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(</a:t>
              </a:r>
              <a:r>
                <a:rPr lang="zh-TW" altLang="en-US" sz="1600" dirty="0" smtClean="0">
                  <a:solidFill>
                    <a:srgbClr val="FFFF00"/>
                  </a:solidFill>
                </a:rPr>
                <a:t>中興工程顧問社</a:t>
              </a:r>
              <a:r>
                <a:rPr lang="en-US" altLang="zh-TW" sz="1600" dirty="0" smtClean="0">
                  <a:solidFill>
                    <a:srgbClr val="FFFF00"/>
                  </a:solidFill>
                </a:rPr>
                <a:t>)</a:t>
              </a:r>
              <a:endParaRPr lang="zh-TW" altLang="en-US" sz="1600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509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野外參訪活動</a:t>
            </a:r>
            <a:r>
              <a:rPr lang="zh-TW" altLang="en-US" dirty="0"/>
              <a:t>介紹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10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520699" y="90488"/>
            <a:ext cx="7657625" cy="576262"/>
          </a:xfrm>
        </p:spPr>
        <p:txBody>
          <a:bodyPr/>
          <a:lstStyle/>
          <a:p>
            <a:r>
              <a:rPr lang="zh-TW" altLang="zh-TW" dirty="0" smtClean="0"/>
              <a:t>遙測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太空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探索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大氣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</a:t>
            </a:r>
            <a:r>
              <a:rPr lang="zh-TW" altLang="zh-TW" dirty="0"/>
              <a:t>觀風測雨 利益民生</a:t>
            </a:r>
          </a:p>
        </p:txBody>
      </p:sp>
      <p:pic>
        <p:nvPicPr>
          <p:cNvPr id="8" name="Picture 3" descr="DSC058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431" y="2959100"/>
            <a:ext cx="3822700" cy="2719388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SC057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0"/>
          <a:stretch>
            <a:fillRect/>
          </a:stretch>
        </p:blipFill>
        <p:spPr bwMode="auto">
          <a:xfrm>
            <a:off x="643013" y="1440931"/>
            <a:ext cx="2883118" cy="379494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DSC058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14"/>
          <a:stretch>
            <a:fillRect/>
          </a:stretch>
        </p:blipFill>
        <p:spPr bwMode="auto">
          <a:xfrm>
            <a:off x="3738930" y="790077"/>
            <a:ext cx="3822700" cy="213042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573369" y="3064965"/>
            <a:ext cx="189706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750" tIns="41879" rIns="83750" bIns="41879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TW" altLang="en-US" sz="1700" b="0" dirty="0">
                <a:solidFill>
                  <a:srgbClr val="FFFF00"/>
                </a:solidFill>
                <a:latin typeface="標楷體" pitchFamily="65" charset="-120"/>
              </a:rPr>
              <a:t>南區氣象中心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503780" y="1594463"/>
            <a:ext cx="1897062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750" tIns="41879" rIns="83750" bIns="41879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TW" altLang="en-US" sz="1700" b="0" dirty="0">
                <a:solidFill>
                  <a:srgbClr val="FFFF00"/>
                </a:solidFill>
                <a:latin typeface="標楷體" pitchFamily="65" charset="-120"/>
              </a:rPr>
              <a:t>七股雷達站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915634" y="811213"/>
            <a:ext cx="189706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750" tIns="41879" rIns="83750" bIns="41879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TW" altLang="en-US" sz="1700" b="0" dirty="0">
                <a:solidFill>
                  <a:srgbClr val="FFFF00"/>
                </a:solidFill>
                <a:latin typeface="標楷體" pitchFamily="65" charset="-120"/>
              </a:rPr>
              <a:t>觀測坪儀器介紹</a:t>
            </a:r>
          </a:p>
        </p:txBody>
      </p:sp>
    </p:spTree>
    <p:extLst>
      <p:ext uri="{BB962C8B-B14F-4D97-AF65-F5344CB8AC3E}">
        <p14:creationId xmlns:p14="http://schemas.microsoft.com/office/powerpoint/2010/main" val="82889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雷達野外觀測活動</a:t>
            </a:r>
            <a:r>
              <a:rPr lang="zh-TW" altLang="en-US" dirty="0"/>
              <a:t>介紹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11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520699" y="90488"/>
            <a:ext cx="7657625" cy="576262"/>
          </a:xfrm>
        </p:spPr>
        <p:txBody>
          <a:bodyPr/>
          <a:lstStyle/>
          <a:p>
            <a:r>
              <a:rPr lang="zh-TW" altLang="zh-TW" dirty="0" smtClean="0"/>
              <a:t>遙測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太空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探索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大氣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</a:t>
            </a:r>
            <a:r>
              <a:rPr lang="zh-TW" altLang="zh-TW" dirty="0"/>
              <a:t>觀風測雨 利益民生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752616" y="1287188"/>
            <a:ext cx="7700363" cy="4555153"/>
            <a:chOff x="236538" y="258763"/>
            <a:chExt cx="8605837" cy="585433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3317875"/>
              <a:ext cx="3590925" cy="2409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3" descr="DSC00122-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538" y="258763"/>
              <a:ext cx="3779837" cy="2506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4" descr="IMG_035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1350" y="258763"/>
              <a:ext cx="3781425" cy="2506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5" descr="IMG_04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538" y="3271838"/>
              <a:ext cx="3779837" cy="2506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 Box 6"/>
            <p:cNvSpPr txBox="1">
              <a:spLocks noChangeArrowheads="1"/>
            </p:cNvSpPr>
            <p:nvPr/>
          </p:nvSpPr>
          <p:spPr bwMode="auto">
            <a:xfrm>
              <a:off x="1638300" y="2776796"/>
              <a:ext cx="2933700" cy="385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3603" tIns="41806" rIns="83603" bIns="41806">
              <a:spAutoFit/>
            </a:bodyPr>
            <a:lstStyle>
              <a:lvl1pPr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1pPr>
              <a:lvl2pPr marL="742950" indent="-28575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2pPr>
              <a:lvl3pPr marL="1143000" indent="-22860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3pPr>
              <a:lvl4pPr marL="1600200" indent="-22860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4pPr>
              <a:lvl5pPr marL="2057400" indent="-22860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5pPr>
              <a:lvl6pPr marL="25146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6pPr>
              <a:lvl7pPr marL="29718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7pPr>
              <a:lvl8pPr marL="34290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8pPr>
              <a:lvl9pPr marL="38862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1400" dirty="0" smtClean="0">
                  <a:solidFill>
                    <a:srgbClr val="000000"/>
                  </a:solidFill>
                  <a:latin typeface="標楷體" pitchFamily="65" charset="-120"/>
                </a:rPr>
                <a:t>教育</a:t>
              </a:r>
              <a:r>
                <a:rPr kumimoji="1" lang="zh-TW" altLang="en-US" sz="1400" dirty="0">
                  <a:solidFill>
                    <a:srgbClr val="000000"/>
                  </a:solidFill>
                  <a:latin typeface="標楷體" pitchFamily="65" charset="-120"/>
                </a:rPr>
                <a:t>訓練</a:t>
              </a:r>
            </a:p>
          </p:txBody>
        </p:sp>
        <p:sp>
          <p:nvSpPr>
            <p:cNvPr id="15" name="Text Box 7"/>
            <p:cNvSpPr txBox="1">
              <a:spLocks noChangeArrowheads="1"/>
            </p:cNvSpPr>
            <p:nvPr/>
          </p:nvSpPr>
          <p:spPr bwMode="auto">
            <a:xfrm>
              <a:off x="4892675" y="2791018"/>
              <a:ext cx="3949700" cy="385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3603" tIns="41806" rIns="83603" bIns="41806">
              <a:spAutoFit/>
            </a:bodyPr>
            <a:lstStyle>
              <a:lvl1pPr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1pPr>
              <a:lvl2pPr marL="742950" indent="-28575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2pPr>
              <a:lvl3pPr marL="1143000" indent="-22860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3pPr>
              <a:lvl4pPr marL="1600200" indent="-22860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4pPr>
              <a:lvl5pPr marL="2057400" indent="-22860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5pPr>
              <a:lvl6pPr marL="25146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6pPr>
              <a:lvl7pPr marL="29718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7pPr>
              <a:lvl8pPr marL="34290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8pPr>
              <a:lvl9pPr marL="38862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1400" dirty="0" smtClean="0">
                  <a:solidFill>
                    <a:srgbClr val="000000"/>
                  </a:solidFill>
                  <a:latin typeface="標楷體" pitchFamily="65" charset="-120"/>
                </a:rPr>
                <a:t>屏東縣</a:t>
              </a:r>
              <a:r>
                <a:rPr kumimoji="1" lang="zh-TW" altLang="en-US" sz="1400" dirty="0">
                  <a:solidFill>
                    <a:srgbClr val="000000"/>
                  </a:solidFill>
                  <a:latin typeface="標楷體" pitchFamily="65" charset="-120"/>
                </a:rPr>
                <a:t>新園堤防與</a:t>
              </a:r>
              <a:r>
                <a:rPr kumimoji="1" lang="en-US" altLang="zh-TW" sz="1400" dirty="0">
                  <a:solidFill>
                    <a:srgbClr val="000000"/>
                  </a:solidFill>
                  <a:latin typeface="標楷體" pitchFamily="65" charset="-120"/>
                </a:rPr>
                <a:t>S-Pol</a:t>
              </a:r>
              <a:r>
                <a:rPr kumimoji="1" lang="zh-TW" altLang="en-US" sz="1400" dirty="0">
                  <a:solidFill>
                    <a:srgbClr val="000000"/>
                  </a:solidFill>
                  <a:latin typeface="標楷體" pitchFamily="65" charset="-120"/>
                </a:rPr>
                <a:t>協同觀測</a:t>
              </a:r>
              <a:r>
                <a:rPr kumimoji="1" lang="zh-TW" altLang="en-US" sz="1400" b="0" dirty="0">
                  <a:solidFill>
                    <a:srgbClr val="000000"/>
                  </a:solidFill>
                  <a:latin typeface="標楷體" pitchFamily="65" charset="-120"/>
                </a:rPr>
                <a:t> </a:t>
              </a:r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422159" y="5695442"/>
              <a:ext cx="2390775" cy="385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3603" tIns="41806" rIns="83603" bIns="41806">
              <a:spAutoFit/>
            </a:bodyPr>
            <a:lstStyle>
              <a:lvl1pPr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1pPr>
              <a:lvl2pPr marL="742950" indent="-28575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2pPr>
              <a:lvl3pPr marL="1143000" indent="-22860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3pPr>
              <a:lvl4pPr marL="1600200" indent="-22860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4pPr>
              <a:lvl5pPr marL="2057400" indent="-22860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5pPr>
              <a:lvl6pPr marL="25146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6pPr>
              <a:lvl7pPr marL="29718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7pPr>
              <a:lvl8pPr marL="34290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8pPr>
              <a:lvl9pPr marL="38862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1400" dirty="0" smtClean="0">
                  <a:solidFill>
                    <a:srgbClr val="000000"/>
                  </a:solidFill>
                  <a:latin typeface="標楷體" pitchFamily="65" charset="-120"/>
                </a:rPr>
                <a:t>台南</a:t>
              </a:r>
              <a:r>
                <a:rPr kumimoji="1" lang="zh-TW" altLang="en-US" sz="1400" dirty="0">
                  <a:solidFill>
                    <a:srgbClr val="000000"/>
                  </a:solidFill>
                  <a:latin typeface="標楷體" pitchFamily="65" charset="-120"/>
                </a:rPr>
                <a:t>黃金</a:t>
              </a:r>
              <a:r>
                <a:rPr kumimoji="1" lang="zh-TW" altLang="en-US" sz="1400" dirty="0" smtClean="0">
                  <a:solidFill>
                    <a:srgbClr val="000000"/>
                  </a:solidFill>
                  <a:latin typeface="標楷體" pitchFamily="65" charset="-120"/>
                </a:rPr>
                <a:t>海岸</a:t>
              </a:r>
              <a:r>
                <a:rPr kumimoji="1" lang="zh-TW" altLang="en-US" sz="1400" b="0" dirty="0" smtClean="0">
                  <a:solidFill>
                    <a:srgbClr val="000000"/>
                  </a:solidFill>
                  <a:latin typeface="標楷體" pitchFamily="65" charset="-120"/>
                </a:rPr>
                <a:t> </a:t>
              </a:r>
              <a:endParaRPr kumimoji="1" lang="zh-TW" altLang="en-US" sz="1400" b="0" dirty="0">
                <a:solidFill>
                  <a:srgbClr val="000000"/>
                </a:solidFill>
                <a:latin typeface="標楷體" pitchFamily="65" charset="-120"/>
              </a:endParaRPr>
            </a:p>
          </p:txBody>
        </p:sp>
        <p:sp>
          <p:nvSpPr>
            <p:cNvPr id="17" name="Text Box 9"/>
            <p:cNvSpPr txBox="1">
              <a:spLocks noChangeArrowheads="1"/>
            </p:cNvSpPr>
            <p:nvPr/>
          </p:nvSpPr>
          <p:spPr bwMode="auto">
            <a:xfrm>
              <a:off x="5572124" y="5727700"/>
              <a:ext cx="3270251" cy="385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3603" tIns="41806" rIns="83603" bIns="41806">
              <a:spAutoFit/>
            </a:bodyPr>
            <a:lstStyle>
              <a:lvl1pPr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1pPr>
              <a:lvl2pPr marL="742950" indent="-28575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2pPr>
              <a:lvl3pPr marL="1143000" indent="-22860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3pPr>
              <a:lvl4pPr marL="1600200" indent="-22860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4pPr>
              <a:lvl5pPr marL="2057400" indent="-228600" defTabSz="841375"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5pPr>
              <a:lvl6pPr marL="25146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6pPr>
              <a:lvl7pPr marL="29718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7pPr>
              <a:lvl8pPr marL="34290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8pPr>
              <a:lvl9pPr marL="3886200" indent="-228600" defTabSz="841375" eaLnBrk="0" fontAlgn="base" hangingPunct="0">
                <a:spcBef>
                  <a:spcPct val="15000"/>
                </a:spcBef>
                <a:spcAft>
                  <a:spcPct val="0"/>
                </a:spcAft>
                <a:buClr>
                  <a:srgbClr val="82001E"/>
                </a:buClr>
                <a:buSzPct val="80000"/>
                <a:buFont typeface="Wingdings" pitchFamily="2" charset="2"/>
                <a:buChar char="l"/>
                <a:defRPr sz="2400" b="1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1400" dirty="0" smtClean="0">
                  <a:solidFill>
                    <a:srgbClr val="000000"/>
                  </a:solidFill>
                  <a:latin typeface="標楷體" pitchFamily="65" charset="-120"/>
                </a:rPr>
                <a:t>屏東縣</a:t>
              </a:r>
              <a:r>
                <a:rPr kumimoji="1" lang="zh-TW" altLang="en-US" sz="1400" dirty="0">
                  <a:solidFill>
                    <a:srgbClr val="000000"/>
                  </a:solidFill>
                  <a:latin typeface="標楷體" pitchFamily="65" charset="-120"/>
                </a:rPr>
                <a:t>九如</a:t>
              </a:r>
              <a:r>
                <a:rPr kumimoji="1" lang="zh-TW" altLang="en-US" sz="1400" dirty="0" smtClean="0">
                  <a:solidFill>
                    <a:srgbClr val="000000"/>
                  </a:solidFill>
                  <a:latin typeface="標楷體" pitchFamily="65" charset="-120"/>
                </a:rPr>
                <a:t>堤防</a:t>
              </a:r>
              <a:endParaRPr kumimoji="1" lang="zh-TW" altLang="en-US" sz="1400" dirty="0">
                <a:solidFill>
                  <a:srgbClr val="000000"/>
                </a:solidFill>
                <a:latin typeface="標楷體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147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大氣專業實習</a:t>
            </a:r>
            <a:r>
              <a:rPr lang="zh-TW" altLang="en-US" dirty="0"/>
              <a:t>介紹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12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538163" y="115888"/>
            <a:ext cx="7725620" cy="576262"/>
          </a:xfrm>
        </p:spPr>
        <p:txBody>
          <a:bodyPr/>
          <a:lstStyle/>
          <a:p>
            <a:r>
              <a:rPr lang="zh-TW" altLang="zh-TW" dirty="0" smtClean="0"/>
              <a:t>遙測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太空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探索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大氣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</a:t>
            </a:r>
            <a:r>
              <a:rPr lang="zh-TW" altLang="zh-TW" dirty="0"/>
              <a:t>觀風測雨 利益民生</a:t>
            </a:r>
          </a:p>
        </p:txBody>
      </p:sp>
      <p:grpSp>
        <p:nvGrpSpPr>
          <p:cNvPr id="24" name="群組 23"/>
          <p:cNvGrpSpPr/>
          <p:nvPr/>
        </p:nvGrpSpPr>
        <p:grpSpPr>
          <a:xfrm>
            <a:off x="678762" y="1601830"/>
            <a:ext cx="7246059" cy="3893372"/>
            <a:chOff x="188547" y="939800"/>
            <a:chExt cx="8144241" cy="4728878"/>
          </a:xfrm>
        </p:grpSpPr>
        <p:grpSp>
          <p:nvGrpSpPr>
            <p:cNvPr id="10" name="Group 2"/>
            <p:cNvGrpSpPr>
              <a:grpSpLocks/>
            </p:cNvGrpSpPr>
            <p:nvPr/>
          </p:nvGrpSpPr>
          <p:grpSpPr bwMode="auto">
            <a:xfrm>
              <a:off x="5656263" y="2605088"/>
              <a:ext cx="2676525" cy="1995210"/>
              <a:chOff x="3787" y="1838"/>
              <a:chExt cx="1791" cy="1408"/>
            </a:xfrm>
          </p:grpSpPr>
          <p:pic>
            <p:nvPicPr>
              <p:cNvPr id="11" name="Picture 3" descr="IMG_0564"/>
              <p:cNvPicPr preferRelativeResize="0"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7" y="1838"/>
                <a:ext cx="1791" cy="1408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" name="Text Box 4"/>
              <p:cNvSpPr txBox="1">
                <a:spLocks noChangeArrowheads="1"/>
              </p:cNvSpPr>
              <p:nvPr/>
            </p:nvSpPr>
            <p:spPr bwMode="auto">
              <a:xfrm>
                <a:off x="4909" y="2995"/>
                <a:ext cx="669" cy="2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1" lang="zh-TW" altLang="en-US" sz="1300" b="0" dirty="0">
                    <a:solidFill>
                      <a:srgbClr val="FFFFFF"/>
                    </a:solidFill>
                    <a:latin typeface="Arial" pitchFamily="34" charset="0"/>
                  </a:rPr>
                  <a:t>發報電碼</a:t>
                </a:r>
              </a:p>
            </p:txBody>
          </p:sp>
        </p:grpSp>
        <p:pic>
          <p:nvPicPr>
            <p:cNvPr id="13" name="Picture 5" descr="IMG_0310"/>
            <p:cNvPicPr preferRelativeResize="0"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3338" y="1252538"/>
              <a:ext cx="2813050" cy="2000250"/>
            </a:xfrm>
            <a:prstGeom prst="rect">
              <a:avLst/>
            </a:prstGeom>
            <a:noFill/>
            <a:ln w="28575" cap="flat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4" name="Group 6"/>
            <p:cNvGrpSpPr>
              <a:grpSpLocks/>
            </p:cNvGrpSpPr>
            <p:nvPr/>
          </p:nvGrpSpPr>
          <p:grpSpPr bwMode="auto">
            <a:xfrm>
              <a:off x="3216275" y="3575050"/>
              <a:ext cx="2792626" cy="2093628"/>
              <a:chOff x="2153" y="2523"/>
              <a:chExt cx="1870" cy="1477"/>
            </a:xfrm>
          </p:grpSpPr>
          <p:pic>
            <p:nvPicPr>
              <p:cNvPr id="15" name="Picture 7" descr="IMG_0414"/>
              <p:cNvPicPr preferRelativeResize="0"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3" y="2523"/>
                <a:ext cx="1870" cy="1477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6" name="Text Box 8"/>
              <p:cNvSpPr txBox="1">
                <a:spLocks noChangeArrowheads="1"/>
              </p:cNvSpPr>
              <p:nvPr/>
            </p:nvSpPr>
            <p:spPr bwMode="auto">
              <a:xfrm>
                <a:off x="2362" y="3726"/>
                <a:ext cx="1129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1" lang="zh-TW" altLang="en-US" sz="1300" b="0" dirty="0">
                    <a:solidFill>
                      <a:srgbClr val="FFFFFF"/>
                    </a:solidFill>
                    <a:latin typeface="Arial" pitchFamily="34" charset="0"/>
                  </a:rPr>
                  <a:t>雲與能見度觀測</a:t>
                </a:r>
              </a:p>
            </p:txBody>
          </p:sp>
        </p:grpSp>
        <p:grpSp>
          <p:nvGrpSpPr>
            <p:cNvPr id="17" name="Group 9"/>
            <p:cNvGrpSpPr>
              <a:grpSpLocks/>
            </p:cNvGrpSpPr>
            <p:nvPr/>
          </p:nvGrpSpPr>
          <p:grpSpPr bwMode="auto">
            <a:xfrm>
              <a:off x="5114925" y="1004888"/>
              <a:ext cx="2472860" cy="1677205"/>
              <a:chOff x="3424" y="709"/>
              <a:chExt cx="1656" cy="1184"/>
            </a:xfrm>
          </p:grpSpPr>
          <p:pic>
            <p:nvPicPr>
              <p:cNvPr id="18" name="Picture 10" descr="IMG_0332"/>
              <p:cNvPicPr preferRelativeResize="0"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4" y="709"/>
                <a:ext cx="1656" cy="1167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9" name="Text Box 11"/>
              <p:cNvSpPr txBox="1">
                <a:spLocks noChangeArrowheads="1"/>
              </p:cNvSpPr>
              <p:nvPr/>
            </p:nvSpPr>
            <p:spPr bwMode="auto">
              <a:xfrm>
                <a:off x="4264" y="1590"/>
                <a:ext cx="816" cy="3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1" lang="zh-TW" altLang="en-US" sz="1700" b="0" dirty="0">
                    <a:solidFill>
                      <a:srgbClr val="FFFF00"/>
                    </a:solidFill>
                    <a:latin typeface="Arial" pitchFamily="34" charset="0"/>
                  </a:rPr>
                  <a:t>酸雨檢測</a:t>
                </a:r>
              </a:p>
            </p:txBody>
          </p:sp>
        </p:grpSp>
        <p:grpSp>
          <p:nvGrpSpPr>
            <p:cNvPr id="20" name="Group 12"/>
            <p:cNvGrpSpPr>
              <a:grpSpLocks/>
            </p:cNvGrpSpPr>
            <p:nvPr/>
          </p:nvGrpSpPr>
          <p:grpSpPr bwMode="auto">
            <a:xfrm>
              <a:off x="930275" y="2560638"/>
              <a:ext cx="2498725" cy="2194194"/>
              <a:chOff x="623" y="1807"/>
              <a:chExt cx="1673" cy="1549"/>
            </a:xfrm>
          </p:grpSpPr>
          <p:pic>
            <p:nvPicPr>
              <p:cNvPr id="21" name="Picture 13" descr="IMG_0459"/>
              <p:cNvPicPr preferRelativeResize="0"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" y="1807"/>
                <a:ext cx="1673" cy="1549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2" name="Text Box 14"/>
              <p:cNvSpPr txBox="1">
                <a:spLocks noChangeArrowheads="1"/>
              </p:cNvSpPr>
              <p:nvPr/>
            </p:nvSpPr>
            <p:spPr bwMode="auto">
              <a:xfrm>
                <a:off x="632" y="1876"/>
                <a:ext cx="784" cy="2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15000"/>
                  </a:spcBef>
                  <a:spcAft>
                    <a:spcPct val="0"/>
                  </a:spcAft>
                  <a:buClr>
                    <a:srgbClr val="82001E"/>
                  </a:buClr>
                  <a:buSzPct val="80000"/>
                  <a:buFont typeface="Wingdings" pitchFamily="2" charset="2"/>
                  <a:buChar char="l"/>
                  <a:defRPr sz="2400" b="1">
                    <a:solidFill>
                      <a:schemeClr val="tx1"/>
                    </a:solidFill>
                    <a:latin typeface="Times New Roman" pitchFamily="18" charset="0"/>
                    <a:ea typeface="標楷體" pitchFamily="65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1" lang="zh-TW" altLang="en-US" sz="1300" b="0" dirty="0">
                    <a:solidFill>
                      <a:srgbClr val="FFFFFF"/>
                    </a:solidFill>
                    <a:latin typeface="Arial" pitchFamily="34" charset="0"/>
                  </a:rPr>
                  <a:t>夜間觀測</a:t>
                </a:r>
              </a:p>
            </p:txBody>
          </p:sp>
        </p:grpSp>
        <p:sp>
          <p:nvSpPr>
            <p:cNvPr id="23" name="Rectangle 15"/>
            <p:cNvSpPr>
              <a:spLocks noChangeArrowheads="1"/>
            </p:cNvSpPr>
            <p:nvPr/>
          </p:nvSpPr>
          <p:spPr bwMode="auto">
            <a:xfrm>
              <a:off x="188547" y="939800"/>
              <a:ext cx="2496279" cy="476551"/>
            </a:xfrm>
            <a:prstGeom prst="rect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3750" tIns="41879" rIns="83750" bIns="41879">
              <a:spAutoFit/>
            </a:bodyPr>
            <a:lstStyle/>
            <a:p>
              <a:pPr algn="ctr" eaLnBrk="1" hangingPunct="1">
                <a:spcBef>
                  <a:spcPct val="0"/>
                </a:spcBef>
                <a:buClrTx/>
                <a:buSzTx/>
                <a:buNone/>
                <a:defRPr/>
              </a:pPr>
              <a:r>
                <a:rPr kumimoji="1" lang="zh-TW" altLang="en-US" sz="2000" b="0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恆春測站實習情況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983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測計實習</a:t>
            </a:r>
            <a:r>
              <a:rPr lang="zh-TW" altLang="en-US" dirty="0"/>
              <a:t>介紹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13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538163" y="115888"/>
            <a:ext cx="7725620" cy="576262"/>
          </a:xfrm>
        </p:spPr>
        <p:txBody>
          <a:bodyPr/>
          <a:lstStyle/>
          <a:p>
            <a:r>
              <a:rPr lang="zh-TW" altLang="zh-TW" dirty="0" smtClean="0"/>
              <a:t>遙測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太空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探索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大氣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</a:t>
            </a:r>
            <a:r>
              <a:rPr lang="zh-TW" altLang="zh-TW" dirty="0"/>
              <a:t>觀風測雨 利益民生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639469" y="1481168"/>
            <a:ext cx="7287618" cy="4035655"/>
            <a:chOff x="63829" y="939800"/>
            <a:chExt cx="8264196" cy="4949825"/>
          </a:xfrm>
        </p:grpSpPr>
        <p:pic>
          <p:nvPicPr>
            <p:cNvPr id="6" name="Picture 2" descr="DSC0595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875" y="2160588"/>
              <a:ext cx="3822700" cy="2719387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DSC0593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3513" y="939800"/>
              <a:ext cx="3241675" cy="2305050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DSC0596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5325" y="3170238"/>
              <a:ext cx="3822700" cy="2719387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63829" y="939800"/>
              <a:ext cx="3972853" cy="481230"/>
            </a:xfrm>
            <a:prstGeom prst="rect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3750" tIns="41879" rIns="83750" bIns="41879">
              <a:spAutoFit/>
            </a:bodyPr>
            <a:lstStyle/>
            <a:p>
              <a:pPr algn="ctr" eaLnBrk="1" hangingPunct="1">
                <a:spcBef>
                  <a:spcPct val="0"/>
                </a:spcBef>
                <a:buClrTx/>
                <a:buSzTx/>
                <a:buNone/>
                <a:defRPr/>
              </a:pPr>
              <a:r>
                <a:rPr kumimoji="1" lang="zh-TW" altLang="en-US" sz="2000" b="0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測計操作實習：探空與經緯儀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465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14</a:t>
            </a:fld>
            <a:endParaRPr lang="en-US" altLang="zh-TW" sz="2600">
              <a:latin typeface="+mj-lt"/>
            </a:endParaRPr>
          </a:p>
        </p:txBody>
      </p:sp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410199" y="90488"/>
            <a:ext cx="7853584" cy="576262"/>
          </a:xfrm>
        </p:spPr>
        <p:txBody>
          <a:bodyPr/>
          <a:lstStyle/>
          <a:p>
            <a:r>
              <a:rPr lang="zh-TW" altLang="en-US" dirty="0" smtClean="0"/>
              <a:t>探索太空　高中生前進</a:t>
            </a:r>
            <a:r>
              <a:rPr lang="en-US" altLang="zh-TW" dirty="0" smtClean="0"/>
              <a:t>NASA</a:t>
            </a:r>
            <a:endParaRPr lang="zh-TW" altLang="zh-TW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192"/>
            <a:ext cx="4581714" cy="4769427"/>
          </a:xfrm>
          <a:prstGeom prst="rect">
            <a:avLst/>
          </a:prstGeom>
        </p:spPr>
      </p:pic>
      <p:sp>
        <p:nvSpPr>
          <p:cNvPr id="8" name="矩形圖說文字 7"/>
          <p:cNvSpPr/>
          <p:nvPr/>
        </p:nvSpPr>
        <p:spPr bwMode="auto">
          <a:xfrm>
            <a:off x="4100650" y="922149"/>
            <a:ext cx="4260685" cy="4615470"/>
          </a:xfrm>
          <a:custGeom>
            <a:avLst/>
            <a:gdLst>
              <a:gd name="connsiteX0" fmla="*/ 0 w 3673099"/>
              <a:gd name="connsiteY0" fmla="*/ 0 h 4615470"/>
              <a:gd name="connsiteX1" fmla="*/ 612183 w 3673099"/>
              <a:gd name="connsiteY1" fmla="*/ 0 h 4615470"/>
              <a:gd name="connsiteX2" fmla="*/ 612183 w 3673099"/>
              <a:gd name="connsiteY2" fmla="*/ 0 h 4615470"/>
              <a:gd name="connsiteX3" fmla="*/ 1530458 w 3673099"/>
              <a:gd name="connsiteY3" fmla="*/ 0 h 4615470"/>
              <a:gd name="connsiteX4" fmla="*/ 3673099 w 3673099"/>
              <a:gd name="connsiteY4" fmla="*/ 0 h 4615470"/>
              <a:gd name="connsiteX5" fmla="*/ 3673099 w 3673099"/>
              <a:gd name="connsiteY5" fmla="*/ 2692358 h 4615470"/>
              <a:gd name="connsiteX6" fmla="*/ 3673099 w 3673099"/>
              <a:gd name="connsiteY6" fmla="*/ 2692358 h 4615470"/>
              <a:gd name="connsiteX7" fmla="*/ 3673099 w 3673099"/>
              <a:gd name="connsiteY7" fmla="*/ 3846225 h 4615470"/>
              <a:gd name="connsiteX8" fmla="*/ 3673099 w 3673099"/>
              <a:gd name="connsiteY8" fmla="*/ 4615470 h 4615470"/>
              <a:gd name="connsiteX9" fmla="*/ 1530458 w 3673099"/>
              <a:gd name="connsiteY9" fmla="*/ 4615470 h 4615470"/>
              <a:gd name="connsiteX10" fmla="*/ 612183 w 3673099"/>
              <a:gd name="connsiteY10" fmla="*/ 4615470 h 4615470"/>
              <a:gd name="connsiteX11" fmla="*/ 612183 w 3673099"/>
              <a:gd name="connsiteY11" fmla="*/ 4615470 h 4615470"/>
              <a:gd name="connsiteX12" fmla="*/ 0 w 3673099"/>
              <a:gd name="connsiteY12" fmla="*/ 4615470 h 4615470"/>
              <a:gd name="connsiteX13" fmla="*/ 0 w 3673099"/>
              <a:gd name="connsiteY13" fmla="*/ 3846225 h 4615470"/>
              <a:gd name="connsiteX14" fmla="*/ -587586 w 3673099"/>
              <a:gd name="connsiteY14" fmla="*/ 2358551 h 4615470"/>
              <a:gd name="connsiteX15" fmla="*/ 0 w 3673099"/>
              <a:gd name="connsiteY15" fmla="*/ 2692358 h 4615470"/>
              <a:gd name="connsiteX16" fmla="*/ 0 w 3673099"/>
              <a:gd name="connsiteY16" fmla="*/ 0 h 4615470"/>
              <a:gd name="connsiteX0" fmla="*/ 587586 w 4260685"/>
              <a:gd name="connsiteY0" fmla="*/ 0 h 4615470"/>
              <a:gd name="connsiteX1" fmla="*/ 1199769 w 4260685"/>
              <a:gd name="connsiteY1" fmla="*/ 0 h 4615470"/>
              <a:gd name="connsiteX2" fmla="*/ 1199769 w 4260685"/>
              <a:gd name="connsiteY2" fmla="*/ 0 h 4615470"/>
              <a:gd name="connsiteX3" fmla="*/ 2118044 w 4260685"/>
              <a:gd name="connsiteY3" fmla="*/ 0 h 4615470"/>
              <a:gd name="connsiteX4" fmla="*/ 4260685 w 4260685"/>
              <a:gd name="connsiteY4" fmla="*/ 0 h 4615470"/>
              <a:gd name="connsiteX5" fmla="*/ 4260685 w 4260685"/>
              <a:gd name="connsiteY5" fmla="*/ 2692358 h 4615470"/>
              <a:gd name="connsiteX6" fmla="*/ 4260685 w 4260685"/>
              <a:gd name="connsiteY6" fmla="*/ 2692358 h 4615470"/>
              <a:gd name="connsiteX7" fmla="*/ 4260685 w 4260685"/>
              <a:gd name="connsiteY7" fmla="*/ 3846225 h 4615470"/>
              <a:gd name="connsiteX8" fmla="*/ 4260685 w 4260685"/>
              <a:gd name="connsiteY8" fmla="*/ 4615470 h 4615470"/>
              <a:gd name="connsiteX9" fmla="*/ 2118044 w 4260685"/>
              <a:gd name="connsiteY9" fmla="*/ 4615470 h 4615470"/>
              <a:gd name="connsiteX10" fmla="*/ 1199769 w 4260685"/>
              <a:gd name="connsiteY10" fmla="*/ 4615470 h 4615470"/>
              <a:gd name="connsiteX11" fmla="*/ 1199769 w 4260685"/>
              <a:gd name="connsiteY11" fmla="*/ 4615470 h 4615470"/>
              <a:gd name="connsiteX12" fmla="*/ 587586 w 4260685"/>
              <a:gd name="connsiteY12" fmla="*/ 4615470 h 4615470"/>
              <a:gd name="connsiteX13" fmla="*/ 587586 w 4260685"/>
              <a:gd name="connsiteY13" fmla="*/ 3846225 h 4615470"/>
              <a:gd name="connsiteX14" fmla="*/ 0 w 4260685"/>
              <a:gd name="connsiteY14" fmla="*/ 2358551 h 4615470"/>
              <a:gd name="connsiteX15" fmla="*/ 587586 w 4260685"/>
              <a:gd name="connsiteY15" fmla="*/ 2064677 h 4615470"/>
              <a:gd name="connsiteX16" fmla="*/ 587586 w 4260685"/>
              <a:gd name="connsiteY16" fmla="*/ 0 h 4615470"/>
              <a:gd name="connsiteX0" fmla="*/ 587586 w 4260685"/>
              <a:gd name="connsiteY0" fmla="*/ 0 h 4615470"/>
              <a:gd name="connsiteX1" fmla="*/ 1199769 w 4260685"/>
              <a:gd name="connsiteY1" fmla="*/ 0 h 4615470"/>
              <a:gd name="connsiteX2" fmla="*/ 1199769 w 4260685"/>
              <a:gd name="connsiteY2" fmla="*/ 0 h 4615470"/>
              <a:gd name="connsiteX3" fmla="*/ 2118044 w 4260685"/>
              <a:gd name="connsiteY3" fmla="*/ 0 h 4615470"/>
              <a:gd name="connsiteX4" fmla="*/ 4260685 w 4260685"/>
              <a:gd name="connsiteY4" fmla="*/ 0 h 4615470"/>
              <a:gd name="connsiteX5" fmla="*/ 4260685 w 4260685"/>
              <a:gd name="connsiteY5" fmla="*/ 2692358 h 4615470"/>
              <a:gd name="connsiteX6" fmla="*/ 4260685 w 4260685"/>
              <a:gd name="connsiteY6" fmla="*/ 2692358 h 4615470"/>
              <a:gd name="connsiteX7" fmla="*/ 4260685 w 4260685"/>
              <a:gd name="connsiteY7" fmla="*/ 3846225 h 4615470"/>
              <a:gd name="connsiteX8" fmla="*/ 4260685 w 4260685"/>
              <a:gd name="connsiteY8" fmla="*/ 4615470 h 4615470"/>
              <a:gd name="connsiteX9" fmla="*/ 2118044 w 4260685"/>
              <a:gd name="connsiteY9" fmla="*/ 4615470 h 4615470"/>
              <a:gd name="connsiteX10" fmla="*/ 1199769 w 4260685"/>
              <a:gd name="connsiteY10" fmla="*/ 4615470 h 4615470"/>
              <a:gd name="connsiteX11" fmla="*/ 1199769 w 4260685"/>
              <a:gd name="connsiteY11" fmla="*/ 4615470 h 4615470"/>
              <a:gd name="connsiteX12" fmla="*/ 587586 w 4260685"/>
              <a:gd name="connsiteY12" fmla="*/ 4615470 h 4615470"/>
              <a:gd name="connsiteX13" fmla="*/ 595335 w 4260685"/>
              <a:gd name="connsiteY13" fmla="*/ 2412631 h 4615470"/>
              <a:gd name="connsiteX14" fmla="*/ 0 w 4260685"/>
              <a:gd name="connsiteY14" fmla="*/ 2358551 h 4615470"/>
              <a:gd name="connsiteX15" fmla="*/ 587586 w 4260685"/>
              <a:gd name="connsiteY15" fmla="*/ 2064677 h 4615470"/>
              <a:gd name="connsiteX16" fmla="*/ 587586 w 4260685"/>
              <a:gd name="connsiteY16" fmla="*/ 0 h 4615470"/>
              <a:gd name="connsiteX0" fmla="*/ 587586 w 4260685"/>
              <a:gd name="connsiteY0" fmla="*/ 0 h 4615470"/>
              <a:gd name="connsiteX1" fmla="*/ 1199769 w 4260685"/>
              <a:gd name="connsiteY1" fmla="*/ 0 h 4615470"/>
              <a:gd name="connsiteX2" fmla="*/ 1199769 w 4260685"/>
              <a:gd name="connsiteY2" fmla="*/ 0 h 4615470"/>
              <a:gd name="connsiteX3" fmla="*/ 2118044 w 4260685"/>
              <a:gd name="connsiteY3" fmla="*/ 0 h 4615470"/>
              <a:gd name="connsiteX4" fmla="*/ 4260685 w 4260685"/>
              <a:gd name="connsiteY4" fmla="*/ 0 h 4615470"/>
              <a:gd name="connsiteX5" fmla="*/ 4260685 w 4260685"/>
              <a:gd name="connsiteY5" fmla="*/ 2692358 h 4615470"/>
              <a:gd name="connsiteX6" fmla="*/ 4260685 w 4260685"/>
              <a:gd name="connsiteY6" fmla="*/ 2692358 h 4615470"/>
              <a:gd name="connsiteX7" fmla="*/ 4260685 w 4260685"/>
              <a:gd name="connsiteY7" fmla="*/ 3846225 h 4615470"/>
              <a:gd name="connsiteX8" fmla="*/ 4260685 w 4260685"/>
              <a:gd name="connsiteY8" fmla="*/ 4615470 h 4615470"/>
              <a:gd name="connsiteX9" fmla="*/ 2118044 w 4260685"/>
              <a:gd name="connsiteY9" fmla="*/ 4615470 h 4615470"/>
              <a:gd name="connsiteX10" fmla="*/ 1199769 w 4260685"/>
              <a:gd name="connsiteY10" fmla="*/ 4615470 h 4615470"/>
              <a:gd name="connsiteX11" fmla="*/ 1199769 w 4260685"/>
              <a:gd name="connsiteY11" fmla="*/ 4615470 h 4615470"/>
              <a:gd name="connsiteX12" fmla="*/ 587586 w 4260685"/>
              <a:gd name="connsiteY12" fmla="*/ 4615470 h 4615470"/>
              <a:gd name="connsiteX13" fmla="*/ 587586 w 4260685"/>
              <a:gd name="connsiteY13" fmla="*/ 2428130 h 4615470"/>
              <a:gd name="connsiteX14" fmla="*/ 0 w 4260685"/>
              <a:gd name="connsiteY14" fmla="*/ 2358551 h 4615470"/>
              <a:gd name="connsiteX15" fmla="*/ 587586 w 4260685"/>
              <a:gd name="connsiteY15" fmla="*/ 2064677 h 4615470"/>
              <a:gd name="connsiteX16" fmla="*/ 587586 w 4260685"/>
              <a:gd name="connsiteY16" fmla="*/ 0 h 4615470"/>
              <a:gd name="connsiteX0" fmla="*/ 587586 w 4260685"/>
              <a:gd name="connsiteY0" fmla="*/ 0 h 4615470"/>
              <a:gd name="connsiteX1" fmla="*/ 1199769 w 4260685"/>
              <a:gd name="connsiteY1" fmla="*/ 0 h 4615470"/>
              <a:gd name="connsiteX2" fmla="*/ 1199769 w 4260685"/>
              <a:gd name="connsiteY2" fmla="*/ 0 h 4615470"/>
              <a:gd name="connsiteX3" fmla="*/ 2118044 w 4260685"/>
              <a:gd name="connsiteY3" fmla="*/ 0 h 4615470"/>
              <a:gd name="connsiteX4" fmla="*/ 4260685 w 4260685"/>
              <a:gd name="connsiteY4" fmla="*/ 0 h 4615470"/>
              <a:gd name="connsiteX5" fmla="*/ 4260685 w 4260685"/>
              <a:gd name="connsiteY5" fmla="*/ 2692358 h 4615470"/>
              <a:gd name="connsiteX6" fmla="*/ 4260685 w 4260685"/>
              <a:gd name="connsiteY6" fmla="*/ 2692358 h 4615470"/>
              <a:gd name="connsiteX7" fmla="*/ 4260685 w 4260685"/>
              <a:gd name="connsiteY7" fmla="*/ 3846225 h 4615470"/>
              <a:gd name="connsiteX8" fmla="*/ 4260685 w 4260685"/>
              <a:gd name="connsiteY8" fmla="*/ 4615470 h 4615470"/>
              <a:gd name="connsiteX9" fmla="*/ 2118044 w 4260685"/>
              <a:gd name="connsiteY9" fmla="*/ 4615470 h 4615470"/>
              <a:gd name="connsiteX10" fmla="*/ 1199769 w 4260685"/>
              <a:gd name="connsiteY10" fmla="*/ 4615470 h 4615470"/>
              <a:gd name="connsiteX11" fmla="*/ 1199769 w 4260685"/>
              <a:gd name="connsiteY11" fmla="*/ 4615470 h 4615470"/>
              <a:gd name="connsiteX12" fmla="*/ 587586 w 4260685"/>
              <a:gd name="connsiteY12" fmla="*/ 4615470 h 4615470"/>
              <a:gd name="connsiteX13" fmla="*/ 579837 w 4260685"/>
              <a:gd name="connsiteY13" fmla="*/ 2552116 h 4615470"/>
              <a:gd name="connsiteX14" fmla="*/ 0 w 4260685"/>
              <a:gd name="connsiteY14" fmla="*/ 2358551 h 4615470"/>
              <a:gd name="connsiteX15" fmla="*/ 587586 w 4260685"/>
              <a:gd name="connsiteY15" fmla="*/ 2064677 h 4615470"/>
              <a:gd name="connsiteX16" fmla="*/ 587586 w 4260685"/>
              <a:gd name="connsiteY16" fmla="*/ 0 h 4615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60685" h="4615470">
                <a:moveTo>
                  <a:pt x="587586" y="0"/>
                </a:moveTo>
                <a:lnTo>
                  <a:pt x="1199769" y="0"/>
                </a:lnTo>
                <a:lnTo>
                  <a:pt x="1199769" y="0"/>
                </a:lnTo>
                <a:lnTo>
                  <a:pt x="2118044" y="0"/>
                </a:lnTo>
                <a:lnTo>
                  <a:pt x="4260685" y="0"/>
                </a:lnTo>
                <a:lnTo>
                  <a:pt x="4260685" y="2692358"/>
                </a:lnTo>
                <a:lnTo>
                  <a:pt x="4260685" y="2692358"/>
                </a:lnTo>
                <a:lnTo>
                  <a:pt x="4260685" y="3846225"/>
                </a:lnTo>
                <a:lnTo>
                  <a:pt x="4260685" y="4615470"/>
                </a:lnTo>
                <a:lnTo>
                  <a:pt x="2118044" y="4615470"/>
                </a:lnTo>
                <a:lnTo>
                  <a:pt x="1199769" y="4615470"/>
                </a:lnTo>
                <a:lnTo>
                  <a:pt x="1199769" y="4615470"/>
                </a:lnTo>
                <a:lnTo>
                  <a:pt x="587586" y="4615470"/>
                </a:lnTo>
                <a:lnTo>
                  <a:pt x="579837" y="2552116"/>
                </a:lnTo>
                <a:lnTo>
                  <a:pt x="0" y="2358551"/>
                </a:lnTo>
                <a:lnTo>
                  <a:pt x="587586" y="2064677"/>
                </a:lnTo>
                <a:lnTo>
                  <a:pt x="587586" y="0"/>
                </a:lnTo>
                <a:close/>
              </a:path>
            </a:pathLst>
          </a:cu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84091" tIns="42048" rIns="84091" bIns="42048" numCol="1" rtlCol="0" anchor="t" anchorCtr="0" compatLnSpc="1">
            <a:prstTxWarp prst="textNoShape">
              <a:avLst/>
            </a:prstTxWarp>
          </a:bodyPr>
          <a:lstStyle/>
          <a:p>
            <a:pPr marL="720000">
              <a:buNone/>
            </a:pPr>
            <a:r>
              <a:rPr lang="zh-TW" altLang="en-US" sz="1400" b="0" dirty="0" smtClean="0"/>
              <a:t>由</a:t>
            </a:r>
            <a:r>
              <a:rPr lang="zh-TW" altLang="en-US" sz="1400" b="0" dirty="0"/>
              <a:t>桃園市政府教育局、國家實驗研究院太空中心、國立中央大學地球科學院共同舉辦的「桃園市高中生參與福衛五號科學任務結訓典禮</a:t>
            </a:r>
            <a:r>
              <a:rPr lang="zh-TW" altLang="en-US" sz="1400" b="0" dirty="0" smtClean="0"/>
              <a:t>」</a:t>
            </a:r>
            <a:r>
              <a:rPr lang="en-US" altLang="zh-TW" sz="1400" b="0" dirty="0" smtClean="0"/>
              <a:t>……</a:t>
            </a:r>
            <a:r>
              <a:rPr lang="zh-TW" altLang="en-US" sz="1400" b="0" dirty="0" smtClean="0"/>
              <a:t>近期</a:t>
            </a:r>
            <a:r>
              <a:rPr lang="zh-TW" altLang="en-US" sz="1400" b="0" dirty="0"/>
              <a:t>將再遴選</a:t>
            </a:r>
            <a:r>
              <a:rPr lang="en-US" altLang="zh-TW" sz="1400" b="0" dirty="0"/>
              <a:t>8</a:t>
            </a:r>
            <a:r>
              <a:rPr lang="zh-TW" altLang="en-US" sz="1400" b="0" dirty="0"/>
              <a:t>位學生，明年第一季赴美國參與福衛五號衛星發射任務</a:t>
            </a:r>
            <a:r>
              <a:rPr lang="zh-TW" altLang="en-US" sz="1400" b="0" dirty="0" smtClean="0"/>
              <a:t>。</a:t>
            </a:r>
            <a:endParaRPr lang="en-US" altLang="zh-TW" sz="1400" b="0" dirty="0" smtClean="0"/>
          </a:p>
          <a:p>
            <a:pPr marL="720000">
              <a:buNone/>
            </a:pPr>
            <a:r>
              <a:rPr lang="zh-TW" altLang="en-US" sz="1400" b="0" dirty="0" smtClean="0"/>
              <a:t>提供</a:t>
            </a:r>
            <a:r>
              <a:rPr lang="zh-TW" altLang="en-US" sz="1400" b="0" dirty="0"/>
              <a:t>最尖端的實驗室環境，教授和研究生犧牲暑假來</a:t>
            </a:r>
            <a:r>
              <a:rPr lang="zh-TW" altLang="en-US" sz="1400" b="0" dirty="0" smtClean="0"/>
              <a:t>培訓</a:t>
            </a:r>
            <a:r>
              <a:rPr lang="en-US" altLang="zh-TW" sz="1400" b="0" dirty="0" smtClean="0"/>
              <a:t>……</a:t>
            </a:r>
            <a:r>
              <a:rPr lang="zh-TW" altLang="en-US" sz="1400" b="0" dirty="0" smtClean="0"/>
              <a:t>即使</a:t>
            </a:r>
            <a:r>
              <a:rPr lang="zh-TW" altLang="en-US" sz="1400" b="0" dirty="0"/>
              <a:t>在颱風的侵襲下擾亂了上課時程，也願意額外犧牲假日來補課。</a:t>
            </a:r>
          </a:p>
          <a:p>
            <a:pPr marL="720000">
              <a:buNone/>
            </a:pPr>
            <a:r>
              <a:rPr lang="zh-TW" altLang="en-US" sz="1400" b="0" dirty="0"/>
              <a:t>課程內容從太空科學與探測、軟體設計機構與電路、自行製作電路板與安裝電子元件、學習振動與熱真空環境測試、太空電漿艙實地量測電漿特性等太空酬載的基本原理與技能學習</a:t>
            </a:r>
            <a:r>
              <a:rPr lang="zh-TW" altLang="en-US" sz="1400" b="0" dirty="0" smtClean="0"/>
              <a:t>。</a:t>
            </a:r>
            <a:endParaRPr lang="en-US" altLang="zh-TW" sz="1400" b="0" dirty="0" smtClean="0"/>
          </a:p>
          <a:p>
            <a:pPr marL="720000">
              <a:buNone/>
            </a:pPr>
            <a:r>
              <a:rPr lang="zh-TW" altLang="en-US" sz="1400" b="0" dirty="0" smtClean="0"/>
              <a:t>將</a:t>
            </a:r>
            <a:r>
              <a:rPr lang="zh-TW" altLang="en-US" sz="1400" b="0" dirty="0"/>
              <a:t>於明年第一季赴美國范登堡空軍基地，參與福衛五號的發射活動並體驗獵鷹九號（</a:t>
            </a:r>
            <a:r>
              <a:rPr lang="en-US" altLang="zh-TW" sz="1400" b="0" dirty="0"/>
              <a:t>Falcon 9</a:t>
            </a:r>
            <a:r>
              <a:rPr lang="zh-TW" altLang="en-US" sz="1400" b="0" dirty="0"/>
              <a:t>）火箭發射的震撼</a:t>
            </a:r>
            <a:r>
              <a:rPr lang="zh-TW" altLang="en-US" sz="1400" b="0" dirty="0" smtClean="0"/>
              <a:t>。</a:t>
            </a:r>
            <a:r>
              <a:rPr lang="en-US" altLang="zh-TW" sz="1400" b="0" dirty="0" smtClean="0"/>
              <a:t>……</a:t>
            </a:r>
            <a:r>
              <a:rPr lang="zh-TW" altLang="en-US" sz="1400" b="0" dirty="0" smtClean="0"/>
              <a:t>拜訪美國</a:t>
            </a:r>
            <a:r>
              <a:rPr lang="en-US" altLang="zh-TW" sz="1400" b="0" dirty="0" err="1" smtClean="0"/>
              <a:t>SpaceX</a:t>
            </a:r>
            <a:r>
              <a:rPr lang="en-US" altLang="zh-TW" sz="1400" b="0" dirty="0" smtClean="0"/>
              <a:t>(</a:t>
            </a:r>
            <a:r>
              <a:rPr lang="zh-TW" altLang="en-US" sz="1400" b="0" dirty="0" smtClean="0"/>
              <a:t>商用太空船公司</a:t>
            </a:r>
            <a:r>
              <a:rPr lang="en-US" altLang="zh-TW" sz="1400" b="0" dirty="0" smtClean="0"/>
              <a:t>)</a:t>
            </a:r>
            <a:r>
              <a:rPr lang="zh-TW" altLang="en-US" sz="1400" b="0" dirty="0" smtClean="0"/>
              <a:t>與</a:t>
            </a:r>
            <a:r>
              <a:rPr lang="en-US" altLang="zh-TW" sz="1400" b="0" dirty="0" smtClean="0"/>
              <a:t>NASA</a:t>
            </a:r>
            <a:r>
              <a:rPr lang="zh-TW" altLang="en-US" sz="1400" b="0" dirty="0"/>
              <a:t>噴射推進實驗室</a:t>
            </a:r>
            <a:r>
              <a:rPr lang="zh-TW" altLang="en-US" sz="1400" b="0" dirty="0" smtClean="0"/>
              <a:t>。</a:t>
            </a:r>
            <a:endParaRPr lang="en-US" altLang="zh-TW" sz="1400" b="0" dirty="0" smtClean="0"/>
          </a:p>
          <a:p>
            <a:pPr marL="720000" algn="ctr">
              <a:buNone/>
            </a:pPr>
            <a:r>
              <a:rPr lang="en-US" altLang="zh-TW" sz="1100" b="0" dirty="0" smtClean="0"/>
              <a:t>&lt;&lt;</a:t>
            </a:r>
            <a:r>
              <a:rPr lang="zh-TW" altLang="en-US" sz="1100" b="0" dirty="0" smtClean="0"/>
              <a:t>以上節錄自中時電子報報導內容</a:t>
            </a:r>
            <a:r>
              <a:rPr lang="en-US" altLang="zh-TW" sz="1100" b="0" dirty="0" smtClean="0"/>
              <a:t>&gt;&gt;</a:t>
            </a:r>
            <a:endParaRPr lang="zh-TW" alt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81086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95419" cy="6121399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15</a:t>
            </a:fld>
            <a:endParaRPr lang="en-US" altLang="zh-TW" sz="2600">
              <a:latin typeface="+mj-lt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332031" y="3763008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dirty="0" smtClean="0"/>
              <a:t>1600</a:t>
            </a:r>
            <a:endParaRPr lang="zh-TW" altLang="en-US" sz="18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5330043" y="3115316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dirty="0" smtClean="0"/>
              <a:t>2000</a:t>
            </a:r>
            <a:endParaRPr lang="zh-TW" altLang="en-US" sz="180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9530"/>
            <a:ext cx="3419838" cy="19812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4109" y="5938"/>
            <a:ext cx="3500532" cy="189015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1896094"/>
            <a:ext cx="4274820" cy="4278094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1600" b="0" dirty="0"/>
              <a:t>人之所以能夠</a:t>
            </a:r>
            <a:r>
              <a:rPr lang="zh-TW" altLang="en-US" sz="1600" b="0" dirty="0" smtClean="0"/>
              <a:t>生存全</a:t>
            </a:r>
            <a:r>
              <a:rPr lang="zh-TW" altLang="en-US" sz="1600" b="0" dirty="0"/>
              <a:t>來自大自然的恩惠，而要為大自然看病，就需要地球與環境學</a:t>
            </a:r>
            <a:r>
              <a:rPr lang="zh-TW" altLang="en-US" sz="1600" b="0" dirty="0" smtClean="0"/>
              <a:t>群。為了</a:t>
            </a:r>
            <a:r>
              <a:rPr lang="zh-TW" altLang="en-US" sz="1600" b="0" dirty="0"/>
              <a:t>看病，不僅需要先進的儀器測量，更需要電腦協助分析資料與模擬，</a:t>
            </a:r>
            <a:r>
              <a:rPr lang="zh-TW" altLang="en-US" sz="1600" b="0" dirty="0" smtClean="0"/>
              <a:t>因此對</a:t>
            </a:r>
            <a:r>
              <a:rPr lang="zh-TW" altLang="en-US" sz="1600" b="0" dirty="0"/>
              <a:t>學生及相關研究人員來說，到野外進行</a:t>
            </a:r>
            <a:r>
              <a:rPr lang="zh-TW" altLang="en-US" sz="1600" b="0" dirty="0" smtClean="0"/>
              <a:t>觀測或是</a:t>
            </a:r>
            <a:r>
              <a:rPr lang="zh-TW" altLang="en-US" sz="1600" b="0" dirty="0"/>
              <a:t>窩在學校寫程式跑資料都是家常便飯</a:t>
            </a:r>
            <a:r>
              <a:rPr lang="zh-TW" altLang="en-US" sz="1600" b="0" dirty="0" smtClean="0"/>
              <a:t>。雖然</a:t>
            </a:r>
            <a:r>
              <a:rPr lang="zh-TW" altLang="en-US" sz="1600" b="0" dirty="0"/>
              <a:t>讀地球與環境學群的人相對較少，學生的未來出路也主要在學校、研究單位、政府機關為多，但近年隨著環境議題熱燒，永續及綠能科技受到了前所未有的矚目，</a:t>
            </a:r>
            <a:r>
              <a:rPr lang="zh-TW" altLang="en-US" sz="1600" b="0" dirty="0" smtClean="0"/>
              <a:t>因此，環境</a:t>
            </a:r>
            <a:r>
              <a:rPr lang="zh-TW" altLang="en-US" sz="1600" b="0" dirty="0"/>
              <a:t>相關人才在產業界中漸漸受到重視，而政府機關對環境的保護上更是加倍投入心力，例如環境工程、生態工程、汙染防治、氣候變遷偵測等等，都是為了解決人在大自然中生存的問題，對每個人都息息相關，颱風、地震、土石流、山崩、乾旱、暴雨等現象，都需要捍衛「人類生存」的環境戰士們來協助研究、解決。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3387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16</a:t>
            </a:fld>
            <a:endParaRPr lang="en-US" altLang="zh-TW" sz="2600">
              <a:latin typeface="+mj-lt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830" y="0"/>
            <a:ext cx="8641080" cy="61170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68910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傑出</a:t>
            </a:r>
            <a:r>
              <a:rPr lang="zh-TW" altLang="en-US" dirty="0"/>
              <a:t>校友</a:t>
            </a:r>
            <a:r>
              <a:rPr lang="zh-TW" altLang="en-US" dirty="0" smtClean="0"/>
              <a:t>介紹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彭啟明 博士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本校大氣科學學系學士班畢業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大氣物理研究所碩、博士班畢業  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</a:t>
            </a:r>
            <a:r>
              <a:rPr lang="en-US" altLang="zh-TW" dirty="0" smtClean="0">
                <a:latin typeface="+mj-lt"/>
              </a:rPr>
              <a:t>2011</a:t>
            </a:r>
            <a:r>
              <a:rPr lang="zh-TW" altLang="en-US" dirty="0" smtClean="0"/>
              <a:t>年</a:t>
            </a:r>
            <a:r>
              <a:rPr lang="zh-TW" altLang="zh-TW" dirty="0" smtClean="0"/>
              <a:t>國立</a:t>
            </a:r>
            <a:r>
              <a:rPr lang="zh-TW" altLang="zh-TW" dirty="0"/>
              <a:t>中央大學傑出</a:t>
            </a:r>
            <a:r>
              <a:rPr lang="zh-TW" altLang="zh-TW" dirty="0" smtClean="0"/>
              <a:t>校友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>
                <a:effectLst/>
              </a:rPr>
              <a:t>  </a:t>
            </a:r>
            <a:r>
              <a:rPr lang="zh-TW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天氣</a:t>
            </a:r>
            <a:r>
              <a:rPr lang="zh-TW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風險管理開發公司</a:t>
            </a:r>
            <a:r>
              <a:rPr lang="zh-TW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總經理</a:t>
            </a:r>
            <a:endParaRPr lang="en-US" alt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TW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</a:t>
            </a:r>
            <a:r>
              <a:rPr lang="zh-TW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愛電視氣象</a:t>
            </a:r>
            <a:r>
              <a:rPr lang="zh-TW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主播</a:t>
            </a:r>
            <a:endParaRPr lang="en-US" alt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TW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行政院</a:t>
            </a:r>
            <a:r>
              <a:rPr lang="zh-TW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政務顧問</a:t>
            </a:r>
            <a:endParaRPr lang="zh-TW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17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358923" y="90488"/>
            <a:ext cx="7913406" cy="576262"/>
          </a:xfrm>
        </p:spPr>
        <p:txBody>
          <a:bodyPr/>
          <a:lstStyle/>
          <a:p>
            <a:r>
              <a:rPr lang="zh-TW" altLang="zh-TW" dirty="0" smtClean="0"/>
              <a:t>遙測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太空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探索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大氣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</a:t>
            </a:r>
            <a:r>
              <a:rPr lang="zh-TW" altLang="zh-TW" dirty="0"/>
              <a:t>觀風測雨 利益民生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829" y="891784"/>
            <a:ext cx="3075882" cy="305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2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傑出</a:t>
            </a:r>
            <a:r>
              <a:rPr lang="zh-TW" altLang="en-US" dirty="0"/>
              <a:t>校友</a:t>
            </a:r>
            <a:r>
              <a:rPr lang="zh-TW" altLang="en-US" dirty="0" smtClean="0"/>
              <a:t>介紹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</a:t>
            </a:r>
            <a:r>
              <a:rPr lang="zh-TW" altLang="en-US" dirty="0"/>
              <a:t>氣象</a:t>
            </a:r>
            <a:r>
              <a:rPr lang="zh-TW" altLang="en-US" dirty="0" smtClean="0"/>
              <a:t>主播 簡瑋靚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本校大氣物理所碩士班畢業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>
                <a:effectLst/>
              </a:rPr>
              <a:t>  </a:t>
            </a:r>
            <a:r>
              <a:rPr lang="zh-TW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天氣</a:t>
            </a:r>
            <a:r>
              <a:rPr lang="zh-TW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風險</a:t>
            </a:r>
            <a:r>
              <a:rPr lang="zh-TW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管理公司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天氣分析師</a:t>
            </a:r>
            <a:endParaRPr lang="en-US" alt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TW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</a:t>
            </a:r>
            <a:r>
              <a:rPr lang="zh-TW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愛電視氣象</a:t>
            </a:r>
            <a:r>
              <a:rPr lang="zh-TW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主播</a:t>
            </a:r>
            <a:endParaRPr lang="en-US" alt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dirty="0" smtClean="0"/>
              <a:t>  國語日報</a:t>
            </a:r>
            <a:r>
              <a:rPr lang="zh-TW" altLang="en-US" dirty="0"/>
              <a:t>氣象主播營</a:t>
            </a:r>
            <a:r>
              <a:rPr lang="zh-TW" altLang="en-US" dirty="0" smtClean="0"/>
              <a:t>講師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Yahoo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新聞</a:t>
            </a:r>
            <a:r>
              <a:rPr lang="zh-TW" altLang="en-US" dirty="0"/>
              <a:t>一分鐘報氣象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主播</a:t>
            </a:r>
            <a:endParaRPr lang="zh-TW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18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358923" y="90488"/>
            <a:ext cx="7913406" cy="576262"/>
          </a:xfrm>
        </p:spPr>
        <p:txBody>
          <a:bodyPr/>
          <a:lstStyle/>
          <a:p>
            <a:r>
              <a:rPr lang="zh-TW" altLang="zh-TW" dirty="0" smtClean="0"/>
              <a:t>遙測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太空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探索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大氣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</a:t>
            </a:r>
            <a:r>
              <a:rPr lang="zh-TW" altLang="zh-TW" dirty="0"/>
              <a:t>觀風測雨 利益民生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83" y="1036563"/>
            <a:ext cx="3139048" cy="418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5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1800" dirty="0"/>
              <a:t>傑出校友</a:t>
            </a:r>
            <a:r>
              <a:rPr lang="zh-TW" altLang="en-US" sz="1800" dirty="0" smtClean="0"/>
              <a:t>介紹</a:t>
            </a:r>
            <a:endParaRPr lang="en-US" altLang="zh-TW" sz="1800" dirty="0" smtClean="0"/>
          </a:p>
          <a:p>
            <a:pPr marL="0" indent="0">
              <a:buNone/>
            </a:pPr>
            <a:r>
              <a:rPr lang="zh-TW" altLang="en-US" dirty="0" smtClean="0"/>
              <a:t>   </a:t>
            </a:r>
            <a:r>
              <a:rPr lang="zh-TW" altLang="en-US" sz="3200" b="1" dirty="0" smtClean="0">
                <a:solidFill>
                  <a:srgbClr val="0066FF"/>
                </a:solidFill>
              </a:rPr>
              <a:t>辛在勤</a:t>
            </a:r>
            <a:r>
              <a:rPr lang="zh-TW" altLang="en-US" sz="2400" dirty="0" smtClean="0"/>
              <a:t>博士</a:t>
            </a:r>
            <a:endParaRPr lang="en-US" altLang="zh-TW" sz="2400" dirty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本校</a:t>
            </a:r>
            <a:r>
              <a:rPr lang="zh-TW" altLang="en-US" dirty="0"/>
              <a:t>地球</a:t>
            </a:r>
            <a:r>
              <a:rPr lang="zh-TW" altLang="en-US" dirty="0" smtClean="0"/>
              <a:t>科學</a:t>
            </a:r>
            <a:r>
              <a:rPr lang="zh-TW" altLang="en-US" dirty="0"/>
              <a:t>學系學士班畢業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美國聖路易大學地震博士  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en-US" altLang="zh-TW" dirty="0" smtClean="0"/>
              <a:t>2012</a:t>
            </a:r>
            <a:r>
              <a:rPr lang="zh-TW" altLang="en-US" dirty="0" smtClean="0"/>
              <a:t>年</a:t>
            </a:r>
            <a:r>
              <a:rPr lang="zh-TW" altLang="zh-TW" dirty="0"/>
              <a:t>國立中央大學傑出校友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>
                <a:effectLst/>
              </a:rPr>
              <a:t>  </a:t>
            </a:r>
            <a:endParaRPr lang="en-US" altLang="zh-TW" dirty="0" smtClean="0">
              <a:effectLst/>
            </a:endParaRPr>
          </a:p>
          <a:p>
            <a:pPr marL="0" indent="0">
              <a:buNone/>
            </a:pPr>
            <a:r>
              <a:rPr lang="zh-TW" altLang="en-US" dirty="0" smtClean="0"/>
              <a:t> 交通部</a:t>
            </a:r>
            <a:r>
              <a:rPr lang="zh-TW" altLang="en-US" dirty="0"/>
              <a:t>中央氣象局局長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地震防災功績卓越，在氣象局服務迄今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</a:t>
            </a:r>
            <a:endParaRPr lang="en-US" alt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建置</a:t>
            </a:r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新一代地震監測系統，側重地震海嘯監測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及</a:t>
            </a:r>
            <a:endParaRPr lang="en-US" alt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地震</a:t>
            </a:r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潛勢</a:t>
            </a:r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分析，為氣象局首任地震學背景之局長</a:t>
            </a:r>
            <a:endParaRPr lang="zh-TW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19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“</a:t>
            </a:r>
            <a:r>
              <a:rPr lang="zh-TW" altLang="zh-TW" dirty="0" smtClean="0"/>
              <a:t>地科</a:t>
            </a:r>
            <a:r>
              <a:rPr lang="en-US" altLang="zh-TW" dirty="0" smtClean="0"/>
              <a:t>”</a:t>
            </a:r>
            <a:r>
              <a:rPr lang="zh-TW" altLang="zh-TW" dirty="0" smtClean="0"/>
              <a:t>情懷</a:t>
            </a:r>
            <a:r>
              <a:rPr lang="en-US" altLang="zh-TW" dirty="0"/>
              <a:t>  </a:t>
            </a:r>
            <a:r>
              <a:rPr lang="zh-TW" altLang="zh-TW" dirty="0"/>
              <a:t>悲天憫人</a:t>
            </a:r>
            <a:r>
              <a:rPr lang="en-US" altLang="zh-TW" dirty="0"/>
              <a:t>  </a:t>
            </a:r>
            <a:r>
              <a:rPr lang="zh-TW" altLang="zh-TW" dirty="0"/>
              <a:t>寰宇四方</a:t>
            </a:r>
            <a:r>
              <a:rPr lang="en-US" altLang="zh-TW" dirty="0"/>
              <a:t>  </a:t>
            </a:r>
            <a:r>
              <a:rPr lang="zh-TW" altLang="zh-TW" dirty="0"/>
              <a:t>海闊天空</a:t>
            </a:r>
            <a:endParaRPr lang="zh-TW" altLang="en-US" dirty="0"/>
          </a:p>
        </p:txBody>
      </p:sp>
      <p:pic>
        <p:nvPicPr>
          <p:cNvPr id="3074" name="Picture 2" descr="http://img1.cna.com.tw/www/WebPhotos/firstnews/common/20130208/396655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00" y="811213"/>
            <a:ext cx="2286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37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0213" y="811213"/>
            <a:ext cx="7904162" cy="4941887"/>
          </a:xfrm>
        </p:spPr>
        <p:txBody>
          <a:bodyPr/>
          <a:lstStyle/>
          <a:p>
            <a:r>
              <a:rPr lang="zh-TW" altLang="en-US" sz="1800" dirty="0">
                <a:latin typeface="+mj-lt"/>
              </a:rPr>
              <a:t>傑出校友</a:t>
            </a:r>
            <a:r>
              <a:rPr lang="zh-TW" altLang="en-US" sz="1800" dirty="0" smtClean="0">
                <a:latin typeface="+mj-lt"/>
              </a:rPr>
              <a:t>介紹</a:t>
            </a:r>
            <a:endParaRPr lang="en-US" altLang="zh-TW" sz="1800" dirty="0" smtClean="0">
              <a:latin typeface="+mj-lt"/>
            </a:endParaRPr>
          </a:p>
          <a:p>
            <a:pPr marL="0" indent="0">
              <a:buNone/>
            </a:pPr>
            <a:endParaRPr lang="en-US" altLang="zh-TW" sz="1200" dirty="0" smtClean="0">
              <a:latin typeface="+mj-lt"/>
            </a:endParaRPr>
          </a:p>
          <a:p>
            <a:pPr marL="0" indent="0">
              <a:buNone/>
            </a:pPr>
            <a:r>
              <a:rPr lang="zh-TW" altLang="en-US" sz="3200" b="1" dirty="0" smtClean="0">
                <a:solidFill>
                  <a:srgbClr val="0066FF"/>
                </a:solidFill>
                <a:latin typeface="+mj-lt"/>
              </a:rPr>
              <a:t> 馬國鳳</a:t>
            </a:r>
            <a:r>
              <a:rPr lang="zh-TW" altLang="en-US" sz="2400" dirty="0" smtClean="0">
                <a:latin typeface="+mj-lt"/>
              </a:rPr>
              <a:t>教授</a:t>
            </a:r>
            <a:endParaRPr lang="en-US" altLang="zh-TW" sz="2400" dirty="0" smtClean="0">
              <a:latin typeface="+mj-lt"/>
            </a:endParaRPr>
          </a:p>
          <a:p>
            <a:pPr marL="0" indent="0">
              <a:buNone/>
            </a:pPr>
            <a:r>
              <a:rPr lang="zh-TW" altLang="en-US" sz="2400" dirty="0">
                <a:latin typeface="+mj-lt"/>
              </a:rPr>
              <a:t> </a:t>
            </a:r>
            <a:r>
              <a:rPr lang="zh-TW" altLang="en-US" sz="2400" dirty="0" smtClean="0">
                <a:latin typeface="+mj-lt"/>
              </a:rPr>
              <a:t>本校</a:t>
            </a:r>
            <a:r>
              <a:rPr lang="zh-TW" altLang="en-US" sz="2400" dirty="0">
                <a:latin typeface="+mj-lt"/>
              </a:rPr>
              <a:t>地球</a:t>
            </a:r>
            <a:r>
              <a:rPr lang="zh-TW" altLang="en-US" sz="2400" dirty="0" smtClean="0">
                <a:latin typeface="+mj-lt"/>
              </a:rPr>
              <a:t>科學學系學士班畢業</a:t>
            </a:r>
            <a:endParaRPr lang="en-US" altLang="zh-TW" sz="2400" dirty="0" smtClean="0">
              <a:latin typeface="+mj-lt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+mj-lt"/>
              </a:rPr>
              <a:t> 加州理工學院地質與行星科學系博士</a:t>
            </a:r>
            <a:endParaRPr lang="en-US" altLang="zh-TW" sz="2400" dirty="0" smtClean="0">
              <a:latin typeface="+mj-lt"/>
            </a:endParaRPr>
          </a:p>
          <a:p>
            <a:pPr marL="0" indent="0">
              <a:buNone/>
            </a:pPr>
            <a:r>
              <a:rPr lang="zh-TW" altLang="en-US" sz="2000" dirty="0" smtClean="0">
                <a:effectLst/>
                <a:latin typeface="+mj-lt"/>
              </a:rPr>
              <a:t>  </a:t>
            </a:r>
            <a:endParaRPr lang="en-US" altLang="zh-TW" sz="2000" dirty="0" smtClean="0">
              <a:effectLst/>
              <a:latin typeface="+mj-lt"/>
            </a:endParaRPr>
          </a:p>
          <a:p>
            <a:pPr marL="0" indent="0">
              <a:buNone/>
            </a:pPr>
            <a:r>
              <a:rPr lang="zh-TW" altLang="en-US" dirty="0" smtClean="0">
                <a:latin typeface="+mj-lt"/>
              </a:rPr>
              <a:t> </a:t>
            </a:r>
            <a:r>
              <a:rPr lang="zh-TW" altLang="en-US" sz="2400" dirty="0" smtClean="0">
                <a:latin typeface="+mj-lt"/>
              </a:rPr>
              <a:t>中華民國</a:t>
            </a:r>
            <a:r>
              <a:rPr lang="zh-TW" altLang="en-US" sz="2400" dirty="0">
                <a:latin typeface="+mj-lt"/>
              </a:rPr>
              <a:t>十大傑出女青年（</a:t>
            </a:r>
            <a:r>
              <a:rPr lang="en-US" altLang="zh-TW" sz="2400" dirty="0">
                <a:latin typeface="+mj-lt"/>
              </a:rPr>
              <a:t>2000</a:t>
            </a:r>
            <a:r>
              <a:rPr lang="zh-TW" altLang="en-US" sz="2400" dirty="0">
                <a:latin typeface="+mj-lt"/>
              </a:rPr>
              <a:t>年）</a:t>
            </a:r>
          </a:p>
          <a:p>
            <a:pPr marL="0" indent="0">
              <a:buNone/>
            </a:pPr>
            <a:r>
              <a:rPr lang="zh-TW" altLang="en-US" sz="2400" dirty="0" smtClean="0">
                <a:latin typeface="+mj-lt"/>
              </a:rPr>
              <a:t> 教育部</a:t>
            </a:r>
            <a:r>
              <a:rPr lang="zh-TW" altLang="en-US" sz="2400" dirty="0">
                <a:latin typeface="+mj-lt"/>
              </a:rPr>
              <a:t>學術獎（</a:t>
            </a:r>
            <a:r>
              <a:rPr lang="en-US" altLang="zh-TW" sz="2400" dirty="0">
                <a:latin typeface="+mj-lt"/>
              </a:rPr>
              <a:t>2007</a:t>
            </a:r>
            <a:r>
              <a:rPr lang="zh-TW" altLang="en-US" sz="2400" dirty="0" smtClean="0">
                <a:latin typeface="+mj-lt"/>
              </a:rPr>
              <a:t>年</a:t>
            </a:r>
            <a:r>
              <a:rPr lang="en-US" altLang="zh-TW" sz="2400" dirty="0" smtClean="0">
                <a:latin typeface="+mj-lt"/>
              </a:rPr>
              <a:t>)</a:t>
            </a:r>
            <a:endParaRPr lang="zh-TW" altLang="en-US" sz="2400" dirty="0">
              <a:latin typeface="+mj-lt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+mj-lt"/>
              </a:rPr>
              <a:t> 台灣</a:t>
            </a:r>
            <a:r>
              <a:rPr lang="zh-TW" altLang="en-US" sz="2400" dirty="0">
                <a:latin typeface="+mj-lt"/>
              </a:rPr>
              <a:t>傑出女科學家獎（</a:t>
            </a:r>
            <a:r>
              <a:rPr lang="en-US" altLang="zh-TW" sz="2400" dirty="0">
                <a:latin typeface="+mj-lt"/>
              </a:rPr>
              <a:t>2011</a:t>
            </a:r>
            <a:r>
              <a:rPr lang="zh-TW" altLang="en-US" sz="2400" dirty="0">
                <a:latin typeface="+mj-lt"/>
              </a:rPr>
              <a:t>年</a:t>
            </a:r>
            <a:r>
              <a:rPr lang="zh-TW" altLang="en-US" sz="2400" dirty="0" smtClean="0">
                <a:latin typeface="+mj-lt"/>
              </a:rPr>
              <a:t>）</a:t>
            </a:r>
            <a:endParaRPr lang="zh-TW" altLang="en-US" sz="2400" dirty="0">
              <a:latin typeface="+mj-lt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+mj-lt"/>
              </a:rPr>
              <a:t> 第</a:t>
            </a:r>
            <a:r>
              <a:rPr lang="en-US" altLang="zh-TW" sz="2400" dirty="0">
                <a:latin typeface="+mj-lt"/>
              </a:rPr>
              <a:t>17</a:t>
            </a:r>
            <a:r>
              <a:rPr lang="zh-TW" altLang="en-US" sz="2400" dirty="0">
                <a:latin typeface="+mj-lt"/>
              </a:rPr>
              <a:t>屆國家講座（</a:t>
            </a:r>
            <a:r>
              <a:rPr lang="en-US" altLang="zh-TW" sz="2400" dirty="0">
                <a:latin typeface="+mj-lt"/>
              </a:rPr>
              <a:t>2013</a:t>
            </a:r>
            <a:r>
              <a:rPr lang="zh-TW" altLang="en-US" sz="2400" dirty="0" smtClean="0">
                <a:latin typeface="+mj-lt"/>
              </a:rPr>
              <a:t>年</a:t>
            </a:r>
            <a:r>
              <a:rPr lang="en-US" altLang="zh-TW" sz="2400" dirty="0" smtClean="0">
                <a:latin typeface="+mj-lt"/>
              </a:rPr>
              <a:t>)</a:t>
            </a:r>
            <a:endParaRPr lang="en-US" altLang="zh-TW" sz="2000" dirty="0" smtClean="0">
              <a:latin typeface="+mj-lt"/>
            </a:endParaRPr>
          </a:p>
          <a:p>
            <a:pPr marL="0" indent="0">
              <a:buNone/>
            </a:pPr>
            <a:r>
              <a:rPr lang="zh-TW" altLang="en-US" sz="1600" dirty="0" smtClean="0">
                <a:latin typeface="+mj-lt"/>
              </a:rPr>
              <a:t>  </a:t>
            </a:r>
            <a:endParaRPr lang="en-US" altLang="zh-TW" sz="1600" dirty="0" smtClean="0">
              <a:latin typeface="+mj-lt"/>
            </a:endParaRPr>
          </a:p>
          <a:p>
            <a:pPr marL="0" indent="0">
              <a:buNone/>
            </a:pPr>
            <a:r>
              <a:rPr lang="zh-TW" altLang="en-US" sz="1600" dirty="0">
                <a:latin typeface="+mj-lt"/>
              </a:rPr>
              <a:t> </a:t>
            </a:r>
            <a:r>
              <a:rPr lang="zh-TW" altLang="en-US" sz="1600" dirty="0" smtClean="0">
                <a:latin typeface="+mj-lt"/>
              </a:rPr>
              <a:t>台灣</a:t>
            </a:r>
            <a:r>
              <a:rPr lang="zh-TW" altLang="en-US" sz="1600" dirty="0">
                <a:latin typeface="+mj-lt"/>
              </a:rPr>
              <a:t>車籠埔斷層鑽井</a:t>
            </a:r>
            <a:r>
              <a:rPr lang="zh-TW" altLang="en-US" sz="1600" dirty="0" smtClean="0">
                <a:latin typeface="+mj-lt"/>
              </a:rPr>
              <a:t>成果，登上</a:t>
            </a:r>
            <a:r>
              <a:rPr lang="zh-TW" altLang="en-US" sz="1600" dirty="0">
                <a:latin typeface="+mj-lt"/>
              </a:rPr>
              <a:t>國際頂尖期刊</a:t>
            </a:r>
            <a:r>
              <a:rPr lang="en-US" altLang="zh-TW" sz="1600" dirty="0">
                <a:latin typeface="+mj-lt"/>
              </a:rPr>
              <a:t>《Nature</a:t>
            </a:r>
            <a:r>
              <a:rPr lang="en-US" altLang="zh-TW" sz="1600" dirty="0" smtClean="0">
                <a:latin typeface="+mj-lt"/>
              </a:rPr>
              <a:t>》</a:t>
            </a:r>
          </a:p>
          <a:p>
            <a:pPr marL="0" indent="0">
              <a:buNone/>
            </a:pPr>
            <a:r>
              <a:rPr lang="zh-TW" altLang="en-US" sz="1600" dirty="0" smtClean="0">
                <a:latin typeface="+mj-lt"/>
              </a:rPr>
              <a:t> 利用</a:t>
            </a:r>
            <a:r>
              <a:rPr lang="zh-TW" altLang="en-US" sz="1600" dirty="0">
                <a:latin typeface="+mj-lt"/>
              </a:rPr>
              <a:t>井下地震儀發現岩層中地下水可能引發地震的</a:t>
            </a:r>
            <a:r>
              <a:rPr lang="zh-TW" altLang="en-US" sz="1600" dirty="0" smtClean="0">
                <a:latin typeface="+mj-lt"/>
              </a:rPr>
              <a:t>證據，登國際</a:t>
            </a:r>
            <a:r>
              <a:rPr lang="zh-TW" altLang="en-US" sz="1600" dirty="0">
                <a:latin typeface="+mj-lt"/>
              </a:rPr>
              <a:t>頂尖</a:t>
            </a:r>
            <a:r>
              <a:rPr lang="zh-TW" altLang="en-US" sz="1600" dirty="0" smtClean="0">
                <a:latin typeface="+mj-lt"/>
              </a:rPr>
              <a:t>期刊</a:t>
            </a:r>
            <a:r>
              <a:rPr lang="en-US" altLang="zh-TW" sz="1600" dirty="0">
                <a:latin typeface="+mj-lt"/>
              </a:rPr>
              <a:t>《Science》</a:t>
            </a:r>
            <a:endParaRPr lang="zh-TW" altLang="en-US" sz="1600" dirty="0">
              <a:latin typeface="+mj-lt"/>
            </a:endParaRPr>
          </a:p>
          <a:p>
            <a:endParaRPr lang="en-US" altLang="zh-TW" dirty="0">
              <a:latin typeface="+mj-lt"/>
            </a:endParaRPr>
          </a:p>
          <a:p>
            <a:endParaRPr lang="zh-TW" altLang="en-US" dirty="0">
              <a:latin typeface="+mj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20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“</a:t>
            </a:r>
            <a:r>
              <a:rPr lang="zh-TW" altLang="zh-TW" dirty="0" smtClean="0"/>
              <a:t>地科</a:t>
            </a:r>
            <a:r>
              <a:rPr lang="en-US" altLang="zh-TW" dirty="0" smtClean="0"/>
              <a:t>”</a:t>
            </a:r>
            <a:r>
              <a:rPr lang="zh-TW" altLang="zh-TW" dirty="0" smtClean="0"/>
              <a:t>情懷</a:t>
            </a:r>
            <a:r>
              <a:rPr lang="en-US" altLang="zh-TW" dirty="0"/>
              <a:t>  </a:t>
            </a:r>
            <a:r>
              <a:rPr lang="zh-TW" altLang="zh-TW" dirty="0"/>
              <a:t>悲天憫人</a:t>
            </a:r>
            <a:r>
              <a:rPr lang="en-US" altLang="zh-TW" dirty="0"/>
              <a:t>  </a:t>
            </a:r>
            <a:r>
              <a:rPr lang="zh-TW" altLang="zh-TW" dirty="0"/>
              <a:t>寰宇四方</a:t>
            </a:r>
            <a:r>
              <a:rPr lang="en-US" altLang="zh-TW" dirty="0"/>
              <a:t>  </a:t>
            </a:r>
            <a:r>
              <a:rPr lang="zh-TW" altLang="zh-TW" dirty="0"/>
              <a:t>海闊天空</a:t>
            </a:r>
            <a:endParaRPr lang="zh-TW" altLang="en-US" dirty="0"/>
          </a:p>
        </p:txBody>
      </p:sp>
      <p:pic>
        <p:nvPicPr>
          <p:cNvPr id="1027" name="Picture 3" descr="C:\Users\esta\Desktop\4th_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707" y="821368"/>
            <a:ext cx="2986314" cy="410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3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地科系</a:t>
            </a:r>
            <a:r>
              <a:rPr lang="zh-TW" altLang="en-US" dirty="0" smtClean="0"/>
              <a:t>友榮譽榜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>
                <a:solidFill>
                  <a:srgbClr val="FFFFFF"/>
                </a:solidFill>
              </a:rPr>
              <a:pPr>
                <a:defRPr/>
              </a:pPr>
              <a:t>21</a:t>
            </a:fld>
            <a:endParaRPr lang="en-US" altLang="zh-TW" sz="26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8897" y="800621"/>
            <a:ext cx="8159514" cy="5558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/>
              <a:t>105</a:t>
            </a:r>
            <a:r>
              <a:rPr lang="zh-TW" altLang="zh-TW" dirty="0"/>
              <a:t>、</a:t>
            </a:r>
            <a:r>
              <a:rPr lang="en-US" altLang="zh-TW" dirty="0"/>
              <a:t>106</a:t>
            </a:r>
            <a:r>
              <a:rPr lang="zh-TW" altLang="zh-TW" dirty="0"/>
              <a:t>公務人員高等考試三級暨普通考試</a:t>
            </a:r>
          </a:p>
          <a:p>
            <a:pPr lvl="1">
              <a:buNone/>
            </a:pPr>
            <a:r>
              <a:rPr lang="zh-TW" altLang="zh-TW" dirty="0"/>
              <a:t>高考三級</a:t>
            </a:r>
            <a:r>
              <a:rPr lang="en-US" altLang="zh-TW" dirty="0"/>
              <a:t>(</a:t>
            </a:r>
            <a:r>
              <a:rPr lang="zh-TW" altLang="zh-TW" dirty="0"/>
              <a:t>交通行政</a:t>
            </a:r>
            <a:r>
              <a:rPr lang="en-US" altLang="zh-TW" dirty="0"/>
              <a:t>)</a:t>
            </a:r>
            <a:r>
              <a:rPr lang="zh-TW" altLang="zh-TW" dirty="0"/>
              <a:t>：</a:t>
            </a:r>
            <a:r>
              <a:rPr lang="zh-TW" altLang="zh-TW" dirty="0" smtClean="0"/>
              <a:t>鄭惠文</a:t>
            </a:r>
            <a:endParaRPr lang="en-US" altLang="zh-TW" dirty="0" smtClean="0"/>
          </a:p>
          <a:p>
            <a:pPr lvl="1">
              <a:buNone/>
            </a:pPr>
            <a:r>
              <a:rPr lang="zh-TW" altLang="zh-TW" dirty="0" smtClean="0"/>
              <a:t>普通考試</a:t>
            </a:r>
            <a:r>
              <a:rPr lang="en-US" altLang="zh-TW" dirty="0"/>
              <a:t>(</a:t>
            </a:r>
            <a:r>
              <a:rPr lang="zh-TW" altLang="zh-TW" dirty="0"/>
              <a:t>測量製圖</a:t>
            </a:r>
            <a:r>
              <a:rPr lang="en-US" altLang="zh-TW" dirty="0"/>
              <a:t>)</a:t>
            </a:r>
            <a:r>
              <a:rPr lang="zh-TW" altLang="zh-TW" dirty="0"/>
              <a:t>：江賢仁</a:t>
            </a:r>
          </a:p>
          <a:p>
            <a:r>
              <a:rPr lang="en-US" altLang="zh-TW" dirty="0"/>
              <a:t>105</a:t>
            </a:r>
            <a:r>
              <a:rPr lang="zh-TW" altLang="zh-TW" dirty="0"/>
              <a:t>年</a:t>
            </a:r>
            <a:r>
              <a:rPr lang="zh-TW" altLang="zh-TW" dirty="0" smtClean="0"/>
              <a:t>經濟部</a:t>
            </a:r>
            <a:r>
              <a:rPr lang="zh-TW" altLang="zh-TW" dirty="0"/>
              <a:t>所屬台灣電力</a:t>
            </a:r>
            <a:r>
              <a:rPr lang="zh-TW" altLang="zh-TW" dirty="0" smtClean="0"/>
              <a:t>股份有限公司</a:t>
            </a:r>
            <a:endParaRPr lang="zh-TW" altLang="zh-TW" dirty="0"/>
          </a:p>
          <a:p>
            <a:pPr lvl="1">
              <a:buNone/>
            </a:pPr>
            <a:r>
              <a:rPr lang="zh-TW" altLang="zh-TW" dirty="0"/>
              <a:t>新進博士級人員甄試</a:t>
            </a:r>
            <a:r>
              <a:rPr lang="en-US" altLang="zh-TW" dirty="0"/>
              <a:t>(</a:t>
            </a:r>
            <a:r>
              <a:rPr lang="zh-TW" altLang="zh-TW" dirty="0"/>
              <a:t>地質</a:t>
            </a:r>
            <a:r>
              <a:rPr lang="en-US" altLang="zh-TW" dirty="0"/>
              <a:t>)</a:t>
            </a:r>
            <a:r>
              <a:rPr lang="zh-TW" altLang="zh-TW" dirty="0"/>
              <a:t>：王郁如</a:t>
            </a:r>
            <a:r>
              <a:rPr lang="en-US" altLang="zh-TW" dirty="0"/>
              <a:t>(</a:t>
            </a:r>
            <a:r>
              <a:rPr lang="zh-TW" altLang="zh-TW" dirty="0"/>
              <a:t>學</a:t>
            </a:r>
            <a:r>
              <a:rPr lang="en-US" altLang="zh-TW" dirty="0"/>
              <a:t>89</a:t>
            </a:r>
            <a:r>
              <a:rPr lang="zh-TW" altLang="zh-TW" dirty="0"/>
              <a:t>、碩</a:t>
            </a:r>
            <a:r>
              <a:rPr lang="en-US" altLang="zh-TW" dirty="0"/>
              <a:t>91</a:t>
            </a:r>
            <a:r>
              <a:rPr lang="zh-TW" altLang="zh-TW" dirty="0"/>
              <a:t>、博</a:t>
            </a:r>
            <a:r>
              <a:rPr lang="en-US" altLang="zh-TW" dirty="0"/>
              <a:t>98)</a:t>
            </a:r>
            <a:endParaRPr lang="zh-TW" altLang="zh-TW" dirty="0"/>
          </a:p>
          <a:p>
            <a:r>
              <a:rPr lang="zh-TW" altLang="zh-TW" dirty="0" smtClean="0"/>
              <a:t>經濟部</a:t>
            </a:r>
            <a:r>
              <a:rPr lang="zh-TW" altLang="zh-TW" dirty="0"/>
              <a:t>所屬事業機構</a:t>
            </a:r>
            <a:r>
              <a:rPr lang="en-US" altLang="zh-TW" dirty="0"/>
              <a:t>106</a:t>
            </a:r>
            <a:r>
              <a:rPr lang="zh-TW" altLang="zh-TW" dirty="0"/>
              <a:t>年新進職員甄試錄名單</a:t>
            </a:r>
          </a:p>
          <a:p>
            <a:pPr lvl="1">
              <a:buNone/>
            </a:pPr>
            <a:r>
              <a:rPr lang="zh-TW" altLang="zh-TW" dirty="0"/>
              <a:t>中油</a:t>
            </a:r>
            <a:r>
              <a:rPr lang="en-US" altLang="zh-TW" dirty="0"/>
              <a:t>(</a:t>
            </a:r>
            <a:r>
              <a:rPr lang="zh-TW" altLang="zh-TW" dirty="0"/>
              <a:t>石油開採</a:t>
            </a:r>
            <a:r>
              <a:rPr lang="en-US" altLang="zh-TW" dirty="0"/>
              <a:t>)</a:t>
            </a:r>
            <a:r>
              <a:rPr lang="zh-TW" altLang="zh-TW" dirty="0"/>
              <a:t>：葉庭瑜</a:t>
            </a:r>
            <a:r>
              <a:rPr lang="en-US" altLang="zh-TW" dirty="0"/>
              <a:t>(</a:t>
            </a:r>
            <a:r>
              <a:rPr lang="zh-TW" altLang="zh-TW" dirty="0"/>
              <a:t>學</a:t>
            </a:r>
            <a:r>
              <a:rPr lang="en-US" altLang="zh-TW" dirty="0"/>
              <a:t>101)</a:t>
            </a:r>
            <a:r>
              <a:rPr lang="zh-TW" altLang="zh-TW" dirty="0"/>
              <a:t>、陳彥如</a:t>
            </a:r>
            <a:r>
              <a:rPr lang="en-US" altLang="zh-TW" dirty="0"/>
              <a:t>(</a:t>
            </a:r>
            <a:r>
              <a:rPr lang="zh-TW" altLang="zh-TW" dirty="0"/>
              <a:t>學</a:t>
            </a:r>
            <a:r>
              <a:rPr lang="en-US" altLang="zh-TW" dirty="0"/>
              <a:t>104)</a:t>
            </a:r>
            <a:r>
              <a:rPr lang="zh-TW" altLang="zh-TW" dirty="0"/>
              <a:t>、</a:t>
            </a:r>
          </a:p>
          <a:p>
            <a:pPr lvl="1">
              <a:buNone/>
            </a:pPr>
            <a:r>
              <a:rPr lang="en-US" altLang="zh-TW" dirty="0"/>
              <a:t>                               </a:t>
            </a:r>
            <a:r>
              <a:rPr lang="zh-TW" altLang="zh-TW" dirty="0" smtClean="0"/>
              <a:t>李秋賢</a:t>
            </a:r>
            <a:r>
              <a:rPr lang="en-US" altLang="zh-TW" dirty="0"/>
              <a:t>(</a:t>
            </a:r>
            <a:r>
              <a:rPr lang="zh-TW" altLang="zh-TW" dirty="0"/>
              <a:t>備取</a:t>
            </a:r>
            <a:r>
              <a:rPr lang="en-US" altLang="zh-TW" dirty="0"/>
              <a:t>1-</a:t>
            </a:r>
            <a:r>
              <a:rPr lang="zh-TW" altLang="zh-TW" dirty="0"/>
              <a:t>學</a:t>
            </a:r>
            <a:r>
              <a:rPr lang="en-US" altLang="zh-TW" dirty="0"/>
              <a:t>101</a:t>
            </a:r>
            <a:r>
              <a:rPr lang="zh-TW" altLang="zh-TW" dirty="0"/>
              <a:t>、碩</a:t>
            </a:r>
            <a:r>
              <a:rPr lang="en-US" altLang="zh-TW" dirty="0"/>
              <a:t>104)</a:t>
            </a:r>
            <a:endParaRPr lang="zh-TW" altLang="zh-TW" dirty="0"/>
          </a:p>
          <a:p>
            <a:pPr lvl="1">
              <a:buNone/>
            </a:pPr>
            <a:r>
              <a:rPr lang="zh-TW" altLang="zh-TW" dirty="0"/>
              <a:t>中油</a:t>
            </a:r>
            <a:r>
              <a:rPr lang="en-US" altLang="zh-TW" dirty="0"/>
              <a:t>(</a:t>
            </a:r>
            <a:r>
              <a:rPr lang="zh-TW" altLang="zh-TW" dirty="0"/>
              <a:t>地質</a:t>
            </a:r>
            <a:r>
              <a:rPr lang="en-US" altLang="zh-TW" dirty="0"/>
              <a:t>)</a:t>
            </a:r>
            <a:r>
              <a:rPr lang="zh-TW" altLang="zh-TW" dirty="0"/>
              <a:t>：蔡默西</a:t>
            </a:r>
            <a:r>
              <a:rPr lang="en-US" altLang="zh-TW" dirty="0"/>
              <a:t>(</a:t>
            </a:r>
            <a:r>
              <a:rPr lang="zh-TW" altLang="zh-TW" dirty="0"/>
              <a:t>學</a:t>
            </a:r>
            <a:r>
              <a:rPr lang="en-US" altLang="zh-TW" dirty="0"/>
              <a:t>101</a:t>
            </a:r>
            <a:r>
              <a:rPr lang="zh-TW" altLang="zh-TW" dirty="0"/>
              <a:t>、碩</a:t>
            </a:r>
            <a:r>
              <a:rPr lang="en-US" altLang="zh-TW" dirty="0"/>
              <a:t>104)</a:t>
            </a:r>
            <a:endParaRPr lang="zh-TW" altLang="zh-TW" dirty="0"/>
          </a:p>
          <a:p>
            <a:pPr lvl="1">
              <a:buNone/>
            </a:pPr>
            <a:r>
              <a:rPr lang="zh-TW" altLang="zh-TW" dirty="0"/>
              <a:t>台電</a:t>
            </a:r>
            <a:r>
              <a:rPr lang="en-US" altLang="zh-TW" dirty="0"/>
              <a:t>(</a:t>
            </a:r>
            <a:r>
              <a:rPr lang="zh-TW" altLang="zh-TW" dirty="0"/>
              <a:t>地質</a:t>
            </a:r>
            <a:r>
              <a:rPr lang="en-US" altLang="zh-TW" dirty="0"/>
              <a:t>)</a:t>
            </a:r>
            <a:r>
              <a:rPr lang="zh-TW" altLang="zh-TW" dirty="0"/>
              <a:t>：許庭瑄</a:t>
            </a:r>
            <a:r>
              <a:rPr lang="en-US" altLang="zh-TW" dirty="0"/>
              <a:t>(</a:t>
            </a:r>
            <a:r>
              <a:rPr lang="zh-TW" altLang="zh-TW" dirty="0"/>
              <a:t>學</a:t>
            </a:r>
            <a:r>
              <a:rPr lang="en-US" altLang="zh-TW" dirty="0"/>
              <a:t>99</a:t>
            </a:r>
            <a:r>
              <a:rPr lang="zh-TW" altLang="zh-TW" dirty="0"/>
              <a:t>、碩</a:t>
            </a:r>
            <a:r>
              <a:rPr lang="en-US" altLang="zh-TW" dirty="0"/>
              <a:t>101)</a:t>
            </a:r>
            <a:endParaRPr lang="zh-TW" altLang="zh-TW" dirty="0"/>
          </a:p>
          <a:p>
            <a:r>
              <a:rPr lang="en-US" altLang="zh-TW" dirty="0" smtClean="0"/>
              <a:t>106</a:t>
            </a:r>
            <a:r>
              <a:rPr lang="zh-TW" altLang="zh-TW" dirty="0"/>
              <a:t>年應用地質</a:t>
            </a:r>
            <a:r>
              <a:rPr lang="zh-TW" altLang="zh-TW" dirty="0" smtClean="0"/>
              <a:t>技師</a:t>
            </a:r>
            <a:endParaRPr lang="en-US" altLang="zh-TW" dirty="0" smtClean="0"/>
          </a:p>
          <a:p>
            <a:pPr lvl="1">
              <a:buNone/>
            </a:pPr>
            <a:r>
              <a:rPr lang="zh-TW" altLang="zh-TW" dirty="0" smtClean="0"/>
              <a:t>施乃慈</a:t>
            </a:r>
            <a:r>
              <a:rPr lang="en-US" altLang="zh-TW" dirty="0"/>
              <a:t>(</a:t>
            </a:r>
            <a:r>
              <a:rPr lang="zh-TW" altLang="zh-TW" dirty="0"/>
              <a:t>學</a:t>
            </a:r>
            <a:r>
              <a:rPr lang="en-US" altLang="zh-TW" dirty="0"/>
              <a:t>104)</a:t>
            </a:r>
            <a:r>
              <a:rPr lang="zh-TW" altLang="zh-TW" dirty="0"/>
              <a:t>、王俊皓</a:t>
            </a:r>
            <a:r>
              <a:rPr lang="en-US" altLang="zh-TW" dirty="0"/>
              <a:t>(</a:t>
            </a:r>
            <a:r>
              <a:rPr lang="zh-TW" altLang="zh-TW" dirty="0"/>
              <a:t>學</a:t>
            </a:r>
            <a:r>
              <a:rPr lang="en-US" altLang="zh-TW" dirty="0"/>
              <a:t>103)</a:t>
            </a:r>
            <a:endParaRPr lang="zh-TW" altLang="zh-TW" dirty="0"/>
          </a:p>
          <a:p>
            <a:pPr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1379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標題 7"/>
          <p:cNvSpPr>
            <a:spLocks noGrp="1"/>
          </p:cNvSpPr>
          <p:nvPr>
            <p:ph type="subTitle" idx="1"/>
          </p:nvPr>
        </p:nvSpPr>
        <p:spPr>
          <a:xfrm>
            <a:off x="126071" y="666750"/>
            <a:ext cx="6022975" cy="1563687"/>
          </a:xfrm>
        </p:spPr>
        <p:txBody>
          <a:bodyPr/>
          <a:lstStyle/>
          <a:p>
            <a:pPr algn="l"/>
            <a:r>
              <a:rPr lang="zh-TW" altLang="en-US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氣象類科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公務人員</a:t>
            </a:r>
            <a:endParaRPr lang="en-US" altLang="zh-TW" sz="2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zh-TW" alt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高考</a:t>
            </a:r>
            <a:endParaRPr lang="en-US" altLang="zh-TW" sz="2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endParaRPr lang="en-US" altLang="zh-TW" sz="28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endParaRPr lang="en-US" altLang="zh-TW" sz="4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endParaRPr lang="en-US" altLang="zh-TW" sz="28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zh-TW" alt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普考</a:t>
            </a:r>
            <a:endParaRPr lang="zh-TW" altLang="en-US" dirty="0"/>
          </a:p>
        </p:txBody>
      </p:sp>
      <p:sp>
        <p:nvSpPr>
          <p:cNvPr id="283650" name="投影片編號版面配置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11225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defTabSz="91122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defTabSz="91122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defTabSz="91122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defTabSz="91122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SzPct val="80000"/>
              <a:buFont typeface="Wingdings" pitchFamily="2" charset="2"/>
              <a:buChar char="l"/>
              <a:defRPr sz="2400" b="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fld id="{84D4DCB6-BCAD-4C81-80DA-9A26B9AC4E3B}" type="slidenum">
              <a:rPr lang="en-US" altLang="ja-JP" sz="1100" smtClean="0">
                <a:solidFill>
                  <a:srgbClr val="045C75"/>
                </a:solidFill>
              </a:rPr>
              <a:pPr/>
              <a:t>22</a:t>
            </a:fld>
            <a:endParaRPr lang="en-US" altLang="ja-JP" sz="1100" smtClean="0">
              <a:solidFill>
                <a:srgbClr val="045C75"/>
              </a:solidFill>
            </a:endParaRPr>
          </a:p>
        </p:txBody>
      </p:sp>
      <p:sp>
        <p:nvSpPr>
          <p:cNvPr id="10" name="標題 1"/>
          <p:cNvSpPr txBox="1">
            <a:spLocks/>
          </p:cNvSpPr>
          <p:nvPr/>
        </p:nvSpPr>
        <p:spPr bwMode="white">
          <a:xfrm>
            <a:off x="520700" y="90488"/>
            <a:ext cx="7526338" cy="5762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2pPr>
            <a:lvl3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3pPr>
            <a:lvl4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4pPr>
            <a:lvl5pPr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5pPr>
            <a:lvl6pPr marL="457200"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6pPr>
            <a:lvl7pPr marL="914400"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7pPr>
            <a:lvl8pPr marL="1371600"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8pPr>
            <a:lvl9pPr marL="1828800" algn="l" defTabSz="841375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zh-TW" altLang="en-US" kern="0" dirty="0" smtClean="0"/>
              <a:t>大氣系友近年國家考試榮譽榜</a:t>
            </a:r>
            <a:endParaRPr lang="zh-TW" altLang="en-US" kern="0" dirty="0"/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169711"/>
              </p:ext>
            </p:extLst>
          </p:nvPr>
        </p:nvGraphicFramePr>
        <p:xfrm>
          <a:off x="1008000" y="1311209"/>
          <a:ext cx="4926250" cy="1832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143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>
                          <a:latin typeface="+mj-lt"/>
                        </a:rPr>
                        <a:t>106</a:t>
                      </a:r>
                      <a:endParaRPr lang="zh-TW" altLang="en-US" sz="18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7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王奕紘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系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99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級、碩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102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)</a:t>
                      </a:r>
                      <a:endParaRPr lang="zh-TW" altLang="en-US" sz="1400" b="0" dirty="0" smtClean="0">
                        <a:solidFill>
                          <a:srgbClr val="000000"/>
                        </a:solidFill>
                        <a:latin typeface="+mj-lt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7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胡博皓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系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104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)</a:t>
                      </a:r>
                      <a:endParaRPr lang="zh-TW" altLang="en-US" sz="1400" b="0" dirty="0" smtClean="0">
                        <a:solidFill>
                          <a:srgbClr val="000000"/>
                        </a:solidFill>
                        <a:latin typeface="+mj-lt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745">
                <a:tc>
                  <a:txBody>
                    <a:bodyPr/>
                    <a:lstStyle/>
                    <a:p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標楷體" panose="03000509000000000000" pitchFamily="65" charset="-120"/>
                        </a:rPr>
                        <a:t>吳英璋</a:t>
                      </a:r>
                      <a:r>
                        <a:rPr kumimoji="0" lang="en-US" altLang="zh-TW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zh-TW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系</a:t>
                      </a:r>
                      <a:r>
                        <a:rPr kumimoji="0" lang="en-US" altLang="zh-TW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104</a:t>
                      </a:r>
                      <a:r>
                        <a:rPr kumimoji="0" lang="zh-TW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級、碩士班在學</a:t>
                      </a:r>
                      <a:r>
                        <a:rPr kumimoji="0" lang="en-US" altLang="zh-TW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7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蔡宗樺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碩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100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)</a:t>
                      </a:r>
                      <a:endParaRPr lang="zh-TW" altLang="en-US" sz="1400" b="0" dirty="0" smtClean="0">
                        <a:solidFill>
                          <a:srgbClr val="000000"/>
                        </a:solidFill>
                        <a:latin typeface="+mj-lt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404098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395495"/>
              </p:ext>
            </p:extLst>
          </p:nvPr>
        </p:nvGraphicFramePr>
        <p:xfrm>
          <a:off x="1008000" y="3450637"/>
          <a:ext cx="4926250" cy="2261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125">
                  <a:extLst>
                    <a:ext uri="{9D8B030D-6E8A-4147-A177-3AD203B41FA5}">
                      <a16:colId xmlns:a16="http://schemas.microsoft.com/office/drawing/2014/main" val="3796698834"/>
                    </a:ext>
                  </a:extLst>
                </a:gridCol>
              </a:tblGrid>
              <a:tr h="376851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lt"/>
                        </a:rPr>
                        <a:t>105</a:t>
                      </a:r>
                      <a:endParaRPr lang="zh-TW" alt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lt"/>
                        </a:rPr>
                        <a:t>106</a:t>
                      </a:r>
                      <a:endParaRPr lang="zh-TW" altLang="en-US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趙竑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系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101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級、碩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103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)</a:t>
                      </a:r>
                      <a:endParaRPr lang="zh-TW" altLang="en-US" sz="1400" b="0" dirty="0" smtClean="0">
                        <a:solidFill>
                          <a:srgbClr val="000000"/>
                        </a:solidFill>
                        <a:latin typeface="+mj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胡博皓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系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104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)</a:t>
                      </a:r>
                      <a:endParaRPr lang="zh-TW" altLang="en-US" sz="1400" b="0" dirty="0" smtClean="0">
                        <a:solidFill>
                          <a:srgbClr val="000000"/>
                        </a:solidFill>
                        <a:latin typeface="+mj-lt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王奕紘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系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99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級、碩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102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)</a:t>
                      </a:r>
                      <a:endParaRPr lang="zh-TW" altLang="en-US" sz="1400" b="0" dirty="0" smtClean="0">
                        <a:solidFill>
                          <a:srgbClr val="000000"/>
                        </a:solidFill>
                        <a:latin typeface="+mj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蔡宗樺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碩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100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)</a:t>
                      </a:r>
                      <a:endParaRPr lang="zh-TW" altLang="en-US" sz="1400" b="0" dirty="0" smtClean="0">
                        <a:solidFill>
                          <a:srgbClr val="000000"/>
                        </a:solidFill>
                        <a:latin typeface="+mj-lt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彭定弘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輔修大氣系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92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)</a:t>
                      </a:r>
                      <a:endParaRPr lang="zh-TW" altLang="en-US" sz="1400" b="0" dirty="0" smtClean="0">
                        <a:solidFill>
                          <a:srgbClr val="000000"/>
                        </a:solidFill>
                        <a:latin typeface="+mj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郭思辰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系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99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級、碩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101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)</a:t>
                      </a:r>
                      <a:endParaRPr lang="zh-TW" altLang="en-US" sz="1400" b="0" dirty="0" smtClean="0">
                        <a:solidFill>
                          <a:srgbClr val="000000"/>
                        </a:solidFill>
                        <a:latin typeface="+mj-lt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李仲恩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系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104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)-</a:t>
                      </a:r>
                      <a:r>
                        <a:rPr lang="zh-TW" altLang="en-US" sz="1400" b="1" dirty="0" smtClean="0">
                          <a:solidFill>
                            <a:srgbClr val="FF0000"/>
                          </a:solidFill>
                          <a:latin typeface="+mj-lt"/>
                          <a:ea typeface="微軟正黑體" panose="020B0604030504040204" pitchFamily="34" charset="-120"/>
                        </a:rPr>
                        <a:t>天文類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黃恩鴻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系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104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)</a:t>
                      </a:r>
                      <a:endParaRPr lang="zh-TW" altLang="en-US" sz="1400" b="1" dirty="0" smtClean="0">
                        <a:solidFill>
                          <a:srgbClr val="FF0000"/>
                        </a:solidFill>
                        <a:latin typeface="+mj-lt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0" dirty="0" smtClean="0">
                        <a:solidFill>
                          <a:srgbClr val="000000"/>
                        </a:solidFill>
                        <a:latin typeface="+mj-lt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林憫惠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系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92</a:t>
                      </a:r>
                      <a:r>
                        <a:rPr lang="zh-TW" altLang="en-US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級</a:t>
                      </a:r>
                      <a:r>
                        <a:rPr lang="en-US" altLang="zh-TW" sz="1400" b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</a:rPr>
                        <a:t>)</a:t>
                      </a:r>
                      <a:endParaRPr lang="zh-TW" altLang="en-US" sz="1400" b="0" dirty="0" smtClean="0">
                        <a:solidFill>
                          <a:srgbClr val="000000"/>
                        </a:solidFill>
                        <a:latin typeface="+mj-lt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00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0213" y="811213"/>
            <a:ext cx="7953211" cy="4991381"/>
          </a:xfrm>
        </p:spPr>
        <p:txBody>
          <a:bodyPr/>
          <a:lstStyle/>
          <a:p>
            <a:r>
              <a:rPr lang="zh-TW" altLang="en-US" sz="3600" dirty="0"/>
              <a:t>畢業</a:t>
            </a:r>
            <a:r>
              <a:rPr lang="zh-TW" altLang="en-US" sz="3600" dirty="0" smtClean="0"/>
              <a:t>出路</a:t>
            </a:r>
            <a:endParaRPr lang="en-US" altLang="zh-TW" sz="36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zh-TW" b="1" dirty="0">
                <a:effectLst/>
              </a:rPr>
              <a:t>進修</a:t>
            </a:r>
            <a:r>
              <a:rPr lang="en-US" altLang="zh-TW" b="1" dirty="0" smtClean="0">
                <a:effectLst/>
              </a:rPr>
              <a:t>:</a:t>
            </a:r>
            <a:r>
              <a:rPr lang="zh-TW" altLang="zh-TW" dirty="0" smtClean="0">
                <a:effectLst/>
              </a:rPr>
              <a:t>地球</a:t>
            </a:r>
            <a:r>
              <a:rPr lang="zh-TW" altLang="zh-TW" dirty="0">
                <a:effectLst/>
              </a:rPr>
              <a:t>物理、地質、應用地質、海洋地質、</a:t>
            </a:r>
            <a:r>
              <a:rPr lang="zh-TW" altLang="zh-TW" dirty="0" smtClean="0">
                <a:effectLst/>
              </a:rPr>
              <a:t>水文</a:t>
            </a:r>
            <a:endParaRPr lang="en-US" altLang="zh-TW" dirty="0" smtClean="0">
              <a:effectLst/>
            </a:endParaRPr>
          </a:p>
          <a:p>
            <a:pPr marL="0" indent="0">
              <a:buNone/>
            </a:pPr>
            <a:r>
              <a:rPr lang="en-US" altLang="zh-TW" dirty="0" smtClean="0">
                <a:effectLst/>
              </a:rPr>
              <a:t>       </a:t>
            </a:r>
            <a:r>
              <a:rPr lang="zh-TW" altLang="zh-TW" dirty="0" smtClean="0">
                <a:effectLst/>
              </a:rPr>
              <a:t>與</a:t>
            </a:r>
            <a:r>
              <a:rPr lang="zh-TW" altLang="zh-TW" dirty="0">
                <a:effectLst/>
              </a:rPr>
              <a:t>海洋科學等研究所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zh-TW" altLang="zh-TW" b="1" dirty="0">
                <a:effectLst/>
              </a:rPr>
              <a:t>證照</a:t>
            </a:r>
            <a:r>
              <a:rPr lang="en-US" altLang="zh-TW" b="1" dirty="0" smtClean="0">
                <a:effectLst/>
              </a:rPr>
              <a:t>:</a:t>
            </a:r>
            <a:r>
              <a:rPr lang="zh-TW" altLang="zh-TW" dirty="0" smtClean="0">
                <a:effectLst/>
              </a:rPr>
              <a:t>應用</a:t>
            </a:r>
            <a:r>
              <a:rPr lang="zh-TW" altLang="zh-TW" dirty="0">
                <a:effectLst/>
              </a:rPr>
              <a:t>地質技師、大地工程技師、水土保持</a:t>
            </a:r>
            <a:r>
              <a:rPr lang="zh-TW" altLang="zh-TW" dirty="0" smtClean="0">
                <a:effectLst/>
              </a:rPr>
              <a:t>技師</a:t>
            </a:r>
            <a:endParaRPr lang="en-US" altLang="zh-TW" dirty="0" smtClean="0">
              <a:effectLst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zh-TW" b="1" dirty="0" smtClean="0">
                <a:effectLst/>
              </a:rPr>
              <a:t>就業</a:t>
            </a:r>
            <a:r>
              <a:rPr lang="en-US" altLang="zh-TW" b="1" dirty="0" smtClean="0">
                <a:effectLst/>
              </a:rPr>
              <a:t>:</a:t>
            </a:r>
            <a:r>
              <a:rPr lang="zh-TW" altLang="zh-TW" dirty="0">
                <a:effectLst/>
              </a:rPr>
              <a:t>各大學地球科學相關系所、中國石油、中國</a:t>
            </a:r>
            <a:r>
              <a:rPr lang="zh-TW" altLang="zh-TW" dirty="0" smtClean="0">
                <a:effectLst/>
              </a:rPr>
              <a:t>鋼鐵</a:t>
            </a:r>
            <a:endParaRPr lang="en-US" altLang="zh-TW" dirty="0" smtClean="0">
              <a:effectLst/>
            </a:endParaRPr>
          </a:p>
          <a:p>
            <a:pPr marL="0" indent="0">
              <a:buNone/>
            </a:pPr>
            <a:r>
              <a:rPr lang="en-US" altLang="zh-TW" dirty="0" smtClean="0">
                <a:effectLst/>
              </a:rPr>
              <a:t>       </a:t>
            </a:r>
            <a:r>
              <a:rPr lang="zh-TW" altLang="zh-TW" dirty="0" smtClean="0">
                <a:effectLst/>
              </a:rPr>
              <a:t>、</a:t>
            </a:r>
            <a:r>
              <a:rPr lang="zh-TW" altLang="zh-TW" dirty="0">
                <a:effectLst/>
              </a:rPr>
              <a:t>台塑石化、越南鋼鐵、國高中地球科學教師</a:t>
            </a:r>
            <a:r>
              <a:rPr lang="zh-TW" altLang="zh-TW" dirty="0" smtClean="0">
                <a:effectLst/>
              </a:rPr>
              <a:t>、</a:t>
            </a:r>
            <a:endParaRPr lang="en-US" altLang="zh-TW" dirty="0" smtClean="0">
              <a:effectLst/>
            </a:endParaRPr>
          </a:p>
          <a:p>
            <a:pPr marL="0" indent="0">
              <a:buNone/>
            </a:pPr>
            <a:r>
              <a:rPr lang="en-US" altLang="zh-TW" dirty="0">
                <a:effectLst/>
              </a:rPr>
              <a:t> </a:t>
            </a:r>
            <a:r>
              <a:rPr lang="en-US" altLang="zh-TW" dirty="0" smtClean="0">
                <a:effectLst/>
              </a:rPr>
              <a:t>      </a:t>
            </a:r>
            <a:r>
              <a:rPr lang="zh-TW" altLang="zh-TW" dirty="0" smtClean="0">
                <a:effectLst/>
              </a:rPr>
              <a:t>中央</a:t>
            </a:r>
            <a:r>
              <a:rPr lang="zh-TW" altLang="zh-TW" dirty="0">
                <a:effectLst/>
              </a:rPr>
              <a:t>研究院地球科學所、中央氣象局地震中心</a:t>
            </a:r>
            <a:r>
              <a:rPr lang="zh-TW" altLang="zh-TW" dirty="0" smtClean="0">
                <a:effectLst/>
              </a:rPr>
              <a:t>、</a:t>
            </a:r>
            <a:endParaRPr lang="en-US" altLang="zh-TW" dirty="0" smtClean="0">
              <a:effectLst/>
            </a:endParaRPr>
          </a:p>
          <a:p>
            <a:pPr marL="0" indent="0">
              <a:buNone/>
            </a:pPr>
            <a:r>
              <a:rPr lang="en-US" altLang="zh-TW" dirty="0">
                <a:effectLst/>
              </a:rPr>
              <a:t> </a:t>
            </a:r>
            <a:r>
              <a:rPr lang="en-US" altLang="zh-TW" dirty="0" smtClean="0">
                <a:effectLst/>
              </a:rPr>
              <a:t>      </a:t>
            </a:r>
            <a:r>
              <a:rPr lang="zh-TW" altLang="zh-TW" dirty="0" smtClean="0">
                <a:effectLst/>
              </a:rPr>
              <a:t>工業</a:t>
            </a:r>
            <a:r>
              <a:rPr lang="zh-TW" altLang="zh-TW" dirty="0">
                <a:effectLst/>
              </a:rPr>
              <a:t>技術研究院能資所、中央地質調查所、</a:t>
            </a:r>
            <a:r>
              <a:rPr lang="zh-TW" altLang="zh-TW" dirty="0" smtClean="0">
                <a:effectLst/>
              </a:rPr>
              <a:t>環保</a:t>
            </a:r>
            <a:endParaRPr lang="en-US" altLang="zh-TW" dirty="0" smtClean="0">
              <a:effectLst/>
            </a:endParaRPr>
          </a:p>
          <a:p>
            <a:pPr marL="0" indent="0">
              <a:buNone/>
            </a:pPr>
            <a:r>
              <a:rPr lang="en-US" altLang="zh-TW" dirty="0">
                <a:effectLst/>
              </a:rPr>
              <a:t> </a:t>
            </a:r>
            <a:r>
              <a:rPr lang="en-US" altLang="zh-TW" dirty="0" smtClean="0">
                <a:effectLst/>
              </a:rPr>
              <a:t>      </a:t>
            </a:r>
            <a:r>
              <a:rPr lang="zh-TW" altLang="zh-TW" dirty="0" smtClean="0">
                <a:effectLst/>
              </a:rPr>
              <a:t>署</a:t>
            </a:r>
            <a:r>
              <a:rPr lang="zh-TW" altLang="zh-TW" dirty="0">
                <a:effectLst/>
              </a:rPr>
              <a:t>、工程顧問公司、水資源委員會、國立自然</a:t>
            </a:r>
            <a:r>
              <a:rPr lang="zh-TW" altLang="zh-TW" dirty="0" smtClean="0">
                <a:effectLst/>
              </a:rPr>
              <a:t>科</a:t>
            </a:r>
            <a:endParaRPr lang="en-US" altLang="zh-TW" dirty="0" smtClean="0">
              <a:effectLst/>
            </a:endParaRPr>
          </a:p>
          <a:p>
            <a:pPr marL="0" indent="0">
              <a:buNone/>
            </a:pPr>
            <a:r>
              <a:rPr lang="en-US" altLang="zh-TW" dirty="0">
                <a:effectLst/>
              </a:rPr>
              <a:t> </a:t>
            </a:r>
            <a:r>
              <a:rPr lang="en-US" altLang="zh-TW" dirty="0" smtClean="0">
                <a:effectLst/>
              </a:rPr>
              <a:t>      </a:t>
            </a:r>
            <a:r>
              <a:rPr lang="zh-TW" altLang="zh-TW" dirty="0" smtClean="0">
                <a:effectLst/>
              </a:rPr>
              <a:t>學</a:t>
            </a:r>
            <a:r>
              <a:rPr lang="zh-TW" altLang="zh-TW" dirty="0">
                <a:effectLst/>
              </a:rPr>
              <a:t>博物館、國家公園、科技公司及電腦資訊</a:t>
            </a:r>
            <a:r>
              <a:rPr lang="zh-TW" altLang="zh-TW" dirty="0" smtClean="0">
                <a:effectLst/>
              </a:rPr>
              <a:t>公司</a:t>
            </a:r>
            <a:endParaRPr lang="en-US" altLang="zh-TW" dirty="0" smtClean="0">
              <a:effectLst/>
            </a:endParaRPr>
          </a:p>
          <a:p>
            <a:pPr marL="0" indent="0">
              <a:buNone/>
            </a:pPr>
            <a:r>
              <a:rPr lang="en-US" altLang="zh-TW" dirty="0">
                <a:effectLst/>
              </a:rPr>
              <a:t> </a:t>
            </a:r>
            <a:r>
              <a:rPr lang="en-US" altLang="zh-TW" dirty="0" smtClean="0">
                <a:effectLst/>
              </a:rPr>
              <a:t>      </a:t>
            </a:r>
            <a:r>
              <a:rPr lang="zh-TW" altLang="zh-TW" dirty="0" smtClean="0">
                <a:effectLst/>
              </a:rPr>
              <a:t>等</a:t>
            </a:r>
            <a:r>
              <a:rPr lang="zh-TW" altLang="zh-TW" dirty="0">
                <a:effectLst/>
              </a:rPr>
              <a:t>相關單位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23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“</a:t>
            </a:r>
            <a:r>
              <a:rPr lang="zh-TW" altLang="zh-TW" dirty="0" smtClean="0"/>
              <a:t>地科</a:t>
            </a:r>
            <a:r>
              <a:rPr lang="en-US" altLang="zh-TW" dirty="0" smtClean="0"/>
              <a:t>”</a:t>
            </a:r>
            <a:r>
              <a:rPr lang="zh-TW" altLang="zh-TW" dirty="0" smtClean="0"/>
              <a:t>情懷</a:t>
            </a:r>
            <a:r>
              <a:rPr lang="en-US" altLang="zh-TW" dirty="0"/>
              <a:t>  </a:t>
            </a:r>
            <a:r>
              <a:rPr lang="zh-TW" altLang="zh-TW" dirty="0"/>
              <a:t>悲天憫人</a:t>
            </a:r>
            <a:r>
              <a:rPr lang="en-US" altLang="zh-TW" dirty="0"/>
              <a:t>  </a:t>
            </a:r>
            <a:r>
              <a:rPr lang="zh-TW" altLang="zh-TW" dirty="0"/>
              <a:t>寰宇四方</a:t>
            </a:r>
            <a:r>
              <a:rPr lang="en-US" altLang="zh-TW" dirty="0"/>
              <a:t>  </a:t>
            </a:r>
            <a:r>
              <a:rPr lang="zh-TW" altLang="zh-TW" dirty="0"/>
              <a:t>海闊天空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9207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0213" y="811213"/>
            <a:ext cx="7953212" cy="4657725"/>
          </a:xfrm>
        </p:spPr>
        <p:txBody>
          <a:bodyPr/>
          <a:lstStyle/>
          <a:p>
            <a:r>
              <a:rPr lang="zh-TW" altLang="en-US" sz="2800" dirty="0"/>
              <a:t>畢業</a:t>
            </a:r>
            <a:r>
              <a:rPr lang="zh-TW" altLang="en-US" sz="2800" dirty="0" smtClean="0"/>
              <a:t>出路</a:t>
            </a:r>
            <a:endParaRPr lang="en-US" altLang="zh-TW" sz="2800" dirty="0" smtClean="0"/>
          </a:p>
          <a:p>
            <a:pPr algn="just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zh-TW" sz="2400" kern="100" dirty="0">
                <a:effectLst/>
              </a:rPr>
              <a:t>進修</a:t>
            </a:r>
            <a:r>
              <a:rPr lang="en-US" altLang="zh-TW" sz="2400" kern="100" dirty="0" smtClean="0">
                <a:effectLst/>
              </a:rPr>
              <a:t>:</a:t>
            </a:r>
            <a:r>
              <a:rPr lang="zh-TW" altLang="zh-TW" sz="2400" dirty="0" smtClean="0">
                <a:effectLst/>
              </a:rPr>
              <a:t>國內外</a:t>
            </a:r>
            <a:r>
              <a:rPr lang="zh-TW" altLang="zh-TW" sz="2400" dirty="0">
                <a:effectLst/>
              </a:rPr>
              <a:t>大氣科學與太空科學相關系所</a:t>
            </a:r>
            <a:r>
              <a:rPr lang="zh-TW" altLang="zh-TW" sz="2400" dirty="0" smtClean="0">
                <a:effectLst/>
              </a:rPr>
              <a:t>；海洋水文、</a:t>
            </a:r>
            <a:endParaRPr lang="en-US" altLang="zh-TW" sz="2400" dirty="0" smtClean="0">
              <a:effectLst/>
            </a:endParaRPr>
          </a:p>
          <a:p>
            <a:pPr marL="0" indent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2400" dirty="0">
                <a:effectLst/>
              </a:rPr>
              <a:t> </a:t>
            </a:r>
            <a:r>
              <a:rPr lang="zh-TW" altLang="en-US" sz="2400" dirty="0" smtClean="0">
                <a:effectLst/>
              </a:rPr>
              <a:t>      </a:t>
            </a:r>
            <a:r>
              <a:rPr lang="zh-TW" altLang="zh-TW" sz="2400" dirty="0" smtClean="0">
                <a:effectLst/>
              </a:rPr>
              <a:t>物理</a:t>
            </a:r>
            <a:r>
              <a:rPr lang="zh-TW" altLang="zh-TW" sz="2400" dirty="0">
                <a:effectLst/>
              </a:rPr>
              <a:t>天文、環工、光電、</a:t>
            </a:r>
            <a:r>
              <a:rPr lang="zh-TW" altLang="zh-TW" sz="2400" dirty="0" smtClean="0">
                <a:effectLst/>
              </a:rPr>
              <a:t>電機、資工等相關系所。</a:t>
            </a:r>
            <a:endParaRPr lang="zh-TW" altLang="zh-TW" sz="2400" kern="100" dirty="0" smtClean="0">
              <a:effectLst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zh-TW" sz="2400" kern="100" dirty="0" smtClean="0">
                <a:effectLst/>
              </a:rPr>
              <a:t>證照</a:t>
            </a:r>
            <a:r>
              <a:rPr lang="en-US" altLang="zh-TW" sz="2400" kern="100" dirty="0" smtClean="0">
                <a:effectLst/>
              </a:rPr>
              <a:t>:</a:t>
            </a:r>
            <a:r>
              <a:rPr lang="zh-TW" altLang="zh-TW" sz="2400" kern="100" dirty="0" smtClean="0">
                <a:effectLst/>
              </a:rPr>
              <a:t>氣象</a:t>
            </a:r>
            <a:r>
              <a:rPr lang="zh-TW" altLang="zh-TW" sz="2400" kern="100" dirty="0">
                <a:effectLst/>
              </a:rPr>
              <a:t>預報</a:t>
            </a:r>
            <a:r>
              <a:rPr lang="zh-TW" altLang="zh-TW" sz="2400" kern="100" dirty="0" smtClean="0">
                <a:effectLst/>
              </a:rPr>
              <a:t>證照</a:t>
            </a:r>
            <a:endParaRPr lang="en-US" altLang="zh-TW" sz="2400" kern="100" dirty="0" smtClean="0">
              <a:effectLst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zh-TW" sz="2400" kern="100" dirty="0" smtClean="0">
                <a:effectLst/>
              </a:rPr>
              <a:t>就業</a:t>
            </a:r>
            <a:r>
              <a:rPr lang="en-US" altLang="zh-TW" sz="2400" kern="100" dirty="0" smtClean="0">
                <a:effectLst/>
              </a:rPr>
              <a:t>:</a:t>
            </a:r>
            <a:r>
              <a:rPr lang="zh-TW" altLang="zh-TW" sz="2400" dirty="0" smtClean="0">
                <a:effectLst/>
              </a:rPr>
              <a:t>中央</a:t>
            </a:r>
            <a:r>
              <a:rPr lang="zh-TW" altLang="zh-TW" sz="2400" dirty="0">
                <a:effectLst/>
              </a:rPr>
              <a:t>氣象局、民航局氣象中心、環保署</a:t>
            </a:r>
            <a:r>
              <a:rPr lang="zh-TW" altLang="zh-TW" sz="2400" dirty="0" smtClean="0">
                <a:effectLst/>
              </a:rPr>
              <a:t>、水利</a:t>
            </a:r>
            <a:r>
              <a:rPr lang="zh-TW" altLang="zh-TW" sz="2400" dirty="0">
                <a:effectLst/>
              </a:rPr>
              <a:t>署</a:t>
            </a:r>
            <a:r>
              <a:rPr lang="zh-TW" altLang="zh-TW" sz="2400" dirty="0" smtClean="0">
                <a:effectLst/>
              </a:rPr>
              <a:t>以</a:t>
            </a:r>
            <a:endParaRPr lang="en-US" altLang="zh-TW" sz="2400" dirty="0" smtClean="0">
              <a:effectLst/>
            </a:endParaRPr>
          </a:p>
          <a:p>
            <a:pPr marL="0" indent="0">
              <a:buNone/>
            </a:pPr>
            <a:r>
              <a:rPr lang="zh-TW" altLang="en-US" sz="2400" dirty="0" smtClean="0">
                <a:effectLst/>
              </a:rPr>
              <a:t>       </a:t>
            </a:r>
            <a:r>
              <a:rPr lang="zh-TW" altLang="zh-TW" sz="2400" dirty="0" smtClean="0">
                <a:effectLst/>
              </a:rPr>
              <a:t>及</a:t>
            </a:r>
            <a:r>
              <a:rPr lang="zh-TW" altLang="zh-TW" sz="2400" dirty="0">
                <a:effectLst/>
              </a:rPr>
              <a:t>其他環保防災相關</a:t>
            </a:r>
            <a:r>
              <a:rPr lang="zh-TW" altLang="zh-TW" sz="2400" dirty="0" smtClean="0">
                <a:effectLst/>
              </a:rPr>
              <a:t>政府單位任</a:t>
            </a:r>
            <a:r>
              <a:rPr lang="zh-TW" altLang="zh-TW" sz="2400" dirty="0">
                <a:effectLst/>
              </a:rPr>
              <a:t>公務員，國內外</a:t>
            </a:r>
            <a:r>
              <a:rPr lang="zh-TW" altLang="zh-TW" sz="2400" dirty="0" smtClean="0">
                <a:effectLst/>
              </a:rPr>
              <a:t>大</a:t>
            </a:r>
            <a:endParaRPr lang="en-US" altLang="zh-TW" sz="2400" dirty="0" smtClean="0">
              <a:effectLst/>
            </a:endParaRPr>
          </a:p>
          <a:p>
            <a:pPr marL="0" indent="0">
              <a:buNone/>
            </a:pPr>
            <a:r>
              <a:rPr lang="zh-TW" altLang="en-US" sz="2400" dirty="0">
                <a:effectLst/>
              </a:rPr>
              <a:t> </a:t>
            </a:r>
            <a:r>
              <a:rPr lang="zh-TW" altLang="en-US" sz="2400" dirty="0" smtClean="0">
                <a:effectLst/>
              </a:rPr>
              <a:t>      </a:t>
            </a:r>
            <a:r>
              <a:rPr lang="zh-TW" altLang="zh-TW" sz="2400" dirty="0" smtClean="0">
                <a:effectLst/>
              </a:rPr>
              <a:t>學</a:t>
            </a:r>
            <a:r>
              <a:rPr lang="zh-TW" altLang="zh-TW" sz="2400" dirty="0">
                <a:effectLst/>
              </a:rPr>
              <a:t>或氣象研究</a:t>
            </a:r>
            <a:r>
              <a:rPr lang="zh-TW" altLang="zh-TW" sz="2400" dirty="0" smtClean="0">
                <a:effectLst/>
              </a:rPr>
              <a:t>作業單位</a:t>
            </a:r>
            <a:r>
              <a:rPr lang="zh-TW" altLang="zh-TW" sz="2400" dirty="0">
                <a:effectLst/>
              </a:rPr>
              <a:t>任教或任職、國家太空</a:t>
            </a:r>
            <a:r>
              <a:rPr lang="zh-TW" altLang="zh-TW" sz="2400" dirty="0" smtClean="0">
                <a:effectLst/>
              </a:rPr>
              <a:t>中心</a:t>
            </a:r>
            <a:endParaRPr lang="en-US" altLang="zh-TW" sz="2400" dirty="0" smtClean="0">
              <a:effectLst/>
            </a:endParaRPr>
          </a:p>
          <a:p>
            <a:pPr marL="0" indent="0">
              <a:buNone/>
            </a:pPr>
            <a:r>
              <a:rPr lang="zh-TW" altLang="en-US" sz="2400" dirty="0">
                <a:effectLst/>
              </a:rPr>
              <a:t> </a:t>
            </a:r>
            <a:r>
              <a:rPr lang="zh-TW" altLang="en-US" sz="2400" dirty="0" smtClean="0">
                <a:effectLst/>
              </a:rPr>
              <a:t>      </a:t>
            </a:r>
            <a:r>
              <a:rPr lang="zh-TW" altLang="zh-TW" sz="2400" dirty="0" smtClean="0">
                <a:effectLst/>
              </a:rPr>
              <a:t>、中央研究院</a:t>
            </a:r>
            <a:r>
              <a:rPr lang="zh-TW" altLang="zh-TW" sz="2400" dirty="0">
                <a:effectLst/>
              </a:rPr>
              <a:t>、國高中暨小學教師、環保工程</a:t>
            </a:r>
            <a:r>
              <a:rPr lang="zh-TW" altLang="zh-TW" sz="2400" dirty="0" smtClean="0">
                <a:effectLst/>
              </a:rPr>
              <a:t>顧問</a:t>
            </a:r>
            <a:endParaRPr lang="en-US" altLang="zh-TW" sz="2400" dirty="0" smtClean="0">
              <a:effectLst/>
            </a:endParaRPr>
          </a:p>
          <a:p>
            <a:pPr marL="0" indent="0">
              <a:buNone/>
            </a:pPr>
            <a:r>
              <a:rPr lang="zh-TW" altLang="en-US" sz="2400" dirty="0">
                <a:effectLst/>
              </a:rPr>
              <a:t> </a:t>
            </a:r>
            <a:r>
              <a:rPr lang="zh-TW" altLang="en-US" sz="2400" dirty="0" smtClean="0">
                <a:effectLst/>
              </a:rPr>
              <a:t>      </a:t>
            </a:r>
            <a:r>
              <a:rPr lang="zh-TW" altLang="zh-TW" sz="2400" dirty="0" smtClean="0">
                <a:effectLst/>
              </a:rPr>
              <a:t>公司</a:t>
            </a:r>
            <a:r>
              <a:rPr lang="zh-TW" altLang="zh-TW" sz="2400" dirty="0">
                <a:effectLst/>
              </a:rPr>
              <a:t>、電視台氣象主播、氣象顧問公司、能源、</a:t>
            </a:r>
            <a:r>
              <a:rPr lang="zh-TW" altLang="zh-TW" sz="2400" dirty="0" smtClean="0">
                <a:effectLst/>
              </a:rPr>
              <a:t>通</a:t>
            </a:r>
            <a:endParaRPr lang="en-US" altLang="zh-TW" sz="2400" dirty="0" smtClean="0">
              <a:effectLst/>
            </a:endParaRPr>
          </a:p>
          <a:p>
            <a:pPr marL="0" indent="0">
              <a:buNone/>
            </a:pPr>
            <a:r>
              <a:rPr lang="zh-TW" altLang="en-US" sz="2400" dirty="0">
                <a:effectLst/>
              </a:rPr>
              <a:t> </a:t>
            </a:r>
            <a:r>
              <a:rPr lang="zh-TW" altLang="en-US" sz="2400" dirty="0" smtClean="0">
                <a:effectLst/>
              </a:rPr>
              <a:t>      </a:t>
            </a:r>
            <a:r>
              <a:rPr lang="zh-TW" altLang="zh-TW" sz="2400" dirty="0" smtClean="0">
                <a:effectLst/>
              </a:rPr>
              <a:t>訊</a:t>
            </a:r>
            <a:r>
              <a:rPr lang="zh-TW" altLang="zh-TW" sz="2400" dirty="0">
                <a:effectLst/>
              </a:rPr>
              <a:t>、遙測相關產業等。</a:t>
            </a:r>
            <a:endParaRPr lang="zh-TW" altLang="zh-TW" sz="2400" kern="100" dirty="0">
              <a:effectLst/>
              <a:latin typeface="Calibri"/>
              <a:ea typeface="新細明體"/>
              <a:cs typeface="Times New Roman"/>
            </a:endParaRPr>
          </a:p>
          <a:p>
            <a:endParaRPr lang="en-US" altLang="zh-TW" sz="2800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5865D-D600-4AE1-9593-13A097076C97}" type="slidenum">
              <a:rPr lang="en-US" altLang="zh-TW" smtClean="0"/>
              <a:pPr>
                <a:defRPr/>
              </a:pPr>
              <a:t>24</a:t>
            </a:fld>
            <a:endParaRPr lang="en-US" altLang="zh-TW" sz="2600">
              <a:latin typeface="+mj-lt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316194" y="90488"/>
            <a:ext cx="7921952" cy="576262"/>
          </a:xfrm>
        </p:spPr>
        <p:txBody>
          <a:bodyPr/>
          <a:lstStyle/>
          <a:p>
            <a:r>
              <a:rPr lang="zh-TW" altLang="zh-TW" dirty="0" smtClean="0"/>
              <a:t>遙測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太空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探索</a:t>
            </a:r>
            <a:r>
              <a:rPr lang="en-US" altLang="zh-TW" dirty="0" smtClean="0"/>
              <a:t>”</a:t>
            </a:r>
            <a:r>
              <a:rPr lang="zh-TW" altLang="zh-TW" dirty="0" smtClean="0"/>
              <a:t>大氣</a:t>
            </a:r>
            <a:r>
              <a:rPr lang="en-US" altLang="zh-TW" dirty="0" smtClean="0"/>
              <a:t>”</a:t>
            </a:r>
            <a:r>
              <a:rPr lang="zh-TW" altLang="zh-TW" dirty="0" smtClean="0"/>
              <a:t> </a:t>
            </a:r>
            <a:r>
              <a:rPr lang="zh-TW" altLang="zh-TW" dirty="0"/>
              <a:t>觀風測雨 利益民生</a:t>
            </a:r>
          </a:p>
        </p:txBody>
      </p:sp>
    </p:spTree>
    <p:extLst>
      <p:ext uri="{BB962C8B-B14F-4D97-AF65-F5344CB8AC3E}">
        <p14:creationId xmlns:p14="http://schemas.microsoft.com/office/powerpoint/2010/main" val="20786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60" y="2915671"/>
            <a:ext cx="4160033" cy="1980000"/>
          </a:xfrm>
          <a:prstGeom prst="rect">
            <a:avLst/>
          </a:prstGeom>
        </p:spPr>
      </p:pic>
      <p:sp>
        <p:nvSpPr>
          <p:cNvPr id="8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841375">
              <a:spcBef>
                <a:spcPct val="15000"/>
              </a:spcBef>
              <a:buClr>
                <a:srgbClr val="82001E"/>
              </a:buClr>
              <a:buChar char="•"/>
              <a:defRPr sz="25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1pPr>
            <a:lvl2pPr marL="742950" indent="-285750" defTabSz="841375">
              <a:spcBef>
                <a:spcPct val="15000"/>
              </a:spcBef>
              <a:buClr>
                <a:srgbClr val="82001E"/>
              </a:buClr>
              <a:buChar char="–"/>
              <a:defRPr sz="210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defRPr>
            </a:lvl2pPr>
            <a:lvl3pPr marL="1143000" indent="-228600" defTabSz="841375">
              <a:spcBef>
                <a:spcPct val="15000"/>
              </a:spcBef>
              <a:buClr>
                <a:srgbClr val="82001E"/>
              </a:buClr>
              <a:buChar char="•"/>
              <a:defRPr sz="2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defRPr>
            </a:lvl3pPr>
            <a:lvl4pPr marL="1600200" indent="-228600" defTabSz="841375">
              <a:spcBef>
                <a:spcPct val="15000"/>
              </a:spcBef>
              <a:buClr>
                <a:srgbClr val="82001E"/>
              </a:buClr>
              <a:buChar char="–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4pPr>
            <a:lvl5pPr marL="2057400" indent="-228600" defTabSz="841375">
              <a:spcBef>
                <a:spcPct val="15000"/>
              </a:spcBef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5pPr>
            <a:lvl6pPr marL="25146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6pPr>
            <a:lvl7pPr marL="29718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7pPr>
            <a:lvl8pPr marL="34290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8pPr>
            <a:lvl9pPr marL="3886200" indent="-228600" defTabSz="841375" eaLnBrk="0" fontAlgn="base" hangingPunct="0">
              <a:spcBef>
                <a:spcPct val="15000"/>
              </a:spcBef>
              <a:spcAft>
                <a:spcPct val="0"/>
              </a:spcAft>
              <a:buClr>
                <a:srgbClr val="82001E"/>
              </a:buClr>
              <a:buChar char="»"/>
              <a:defRPr sz="16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fld id="{F57ECF86-E262-4B13-8B70-7400482A21E9}" type="slidenum">
              <a:rPr lang="en-US" altLang="zh-TW" sz="1900" smtClean="0">
                <a:solidFill>
                  <a:schemeClr val="bg1"/>
                </a:solidFill>
                <a:latin typeface="Arial" pitchFamily="34" charset="0"/>
                <a:ea typeface="新細明體" pitchFamily="18" charset="-120"/>
              </a:rPr>
              <a:pPr>
                <a:spcBef>
                  <a:spcPct val="0"/>
                </a:spcBef>
                <a:buClrTx/>
                <a:buFontTx/>
                <a:buNone/>
                <a:defRPr/>
              </a:pPr>
              <a:t>25</a:t>
            </a:fld>
            <a:endParaRPr lang="en-US" altLang="zh-TW" sz="2600" smtClean="0">
              <a:solidFill>
                <a:schemeClr val="bg1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501968" y="0"/>
            <a:ext cx="7526337" cy="576263"/>
          </a:xfrm>
        </p:spPr>
        <p:txBody>
          <a:bodyPr/>
          <a:lstStyle/>
          <a:p>
            <a:r>
              <a:rPr lang="zh-TW" altLang="en-US" dirty="0" smtClean="0"/>
              <a:t>中央大學地球科學院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" y="755967"/>
            <a:ext cx="2955225" cy="19800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009" y="755965"/>
            <a:ext cx="2981647" cy="19800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010" y="755971"/>
            <a:ext cx="2640000" cy="1980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985" y="2915667"/>
            <a:ext cx="2970000" cy="19800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" y="2915671"/>
            <a:ext cx="2640000" cy="1980000"/>
          </a:xfrm>
          <a:prstGeom prst="rect">
            <a:avLst/>
          </a:prstGeom>
        </p:spPr>
      </p:pic>
      <p:pic>
        <p:nvPicPr>
          <p:cNvPr id="10" name="圖片 6" descr="007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000" y="5063031"/>
            <a:ext cx="1320427" cy="835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圖片 9" descr="14_前門木棉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447" y="5053505"/>
            <a:ext cx="1371888" cy="867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圖片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120" y="5063032"/>
            <a:ext cx="1388205" cy="858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圖片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200" y="5063031"/>
            <a:ext cx="137188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66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584635"/>
      </a:lt2>
      <a:accent1>
        <a:srgbClr val="4C81B7"/>
      </a:accent1>
      <a:accent2>
        <a:srgbClr val="CD8D0E"/>
      </a:accent2>
      <a:accent3>
        <a:srgbClr val="FFFFFF"/>
      </a:accent3>
      <a:accent4>
        <a:srgbClr val="000000"/>
      </a:accent4>
      <a:accent5>
        <a:srgbClr val="B2C1D8"/>
      </a:accent5>
      <a:accent6>
        <a:srgbClr val="BA7F0C"/>
      </a:accent6>
      <a:hlink>
        <a:srgbClr val="858B3E"/>
      </a:hlink>
      <a:folHlink>
        <a:srgbClr val="838A8F"/>
      </a:folHlink>
    </a:clrScheme>
    <a:fontScheme name="1_Default Design">
      <a:majorFont>
        <a:latin typeface="Times New Roman"/>
        <a:ea typeface="標楷體"/>
        <a:cs typeface=""/>
      </a:majorFont>
      <a:minorFont>
        <a:latin typeface="標楷體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84091" tIns="42048" rIns="84091" bIns="42048" numCol="1" anchor="t" anchorCtr="0" compatLnSpc="1">
        <a:prstTxWarp prst="textNoShape">
          <a:avLst/>
        </a:prstTxWarp>
      </a:bodyPr>
      <a:lstStyle>
        <a:defPPr marL="579438" marR="0" indent="-261938" algn="l" defTabSz="841375" rtl="0" eaLnBrk="0" fontAlgn="base" latinLnBrk="0" hangingPunct="0">
          <a:lnSpc>
            <a:spcPct val="100000"/>
          </a:lnSpc>
          <a:spcBef>
            <a:spcPct val="15000"/>
          </a:spcBef>
          <a:spcAft>
            <a:spcPct val="0"/>
          </a:spcAft>
          <a:buClr>
            <a:srgbClr val="82001E"/>
          </a:buClr>
          <a:buSzPct val="80000"/>
          <a:buFont typeface="Wingdings" pitchFamily="2" charset="2"/>
          <a:buChar char="l"/>
          <a:tabLst/>
          <a:defRPr kumimoji="0" lang="zh-TW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84091" tIns="42048" rIns="84091" bIns="42048" numCol="1" anchor="t" anchorCtr="0" compatLnSpc="1">
        <a:prstTxWarp prst="textNoShape">
          <a:avLst/>
        </a:prstTxWarp>
      </a:bodyPr>
      <a:lstStyle>
        <a:defPPr marL="579438" marR="0" indent="-261938" algn="l" defTabSz="841375" rtl="0" eaLnBrk="0" fontAlgn="base" latinLnBrk="0" hangingPunct="0">
          <a:lnSpc>
            <a:spcPct val="100000"/>
          </a:lnSpc>
          <a:spcBef>
            <a:spcPct val="15000"/>
          </a:spcBef>
          <a:spcAft>
            <a:spcPct val="0"/>
          </a:spcAft>
          <a:buClr>
            <a:srgbClr val="82001E"/>
          </a:buClr>
          <a:buSzPct val="80000"/>
          <a:buFont typeface="Wingdings" pitchFamily="2" charset="2"/>
          <a:buChar char="l"/>
          <a:tabLst/>
          <a:defRPr kumimoji="0" lang="zh-TW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標楷體" pitchFamily="65" charset="-12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FFFFFF"/>
        </a:dk2>
        <a:lt2>
          <a:srgbClr val="573E31"/>
        </a:lt2>
        <a:accent1>
          <a:srgbClr val="4C81B7"/>
        </a:accent1>
        <a:accent2>
          <a:srgbClr val="D18D0E"/>
        </a:accent2>
        <a:accent3>
          <a:srgbClr val="FFFFFF"/>
        </a:accent3>
        <a:accent4>
          <a:srgbClr val="000000"/>
        </a:accent4>
        <a:accent5>
          <a:srgbClr val="B2C1D8"/>
        </a:accent5>
        <a:accent6>
          <a:srgbClr val="BD7F0C"/>
        </a:accent6>
        <a:hlink>
          <a:srgbClr val="858B3E"/>
        </a:hlink>
        <a:folHlink>
          <a:srgbClr val="838A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584635"/>
      </a:lt2>
      <a:accent1>
        <a:srgbClr val="4C81B7"/>
      </a:accent1>
      <a:accent2>
        <a:srgbClr val="CD8D0E"/>
      </a:accent2>
      <a:accent3>
        <a:srgbClr val="FFFFFF"/>
      </a:accent3>
      <a:accent4>
        <a:srgbClr val="000000"/>
      </a:accent4>
      <a:accent5>
        <a:srgbClr val="B2C1D8"/>
      </a:accent5>
      <a:accent6>
        <a:srgbClr val="BA7F0C"/>
      </a:accent6>
      <a:hlink>
        <a:srgbClr val="858B3E"/>
      </a:hlink>
      <a:folHlink>
        <a:srgbClr val="838A8F"/>
      </a:folHlink>
    </a:clrScheme>
    <a:fontScheme name="1_Default Design">
      <a:majorFont>
        <a:latin typeface="Times New Roman"/>
        <a:ea typeface="標楷體"/>
        <a:cs typeface=""/>
      </a:majorFont>
      <a:minorFont>
        <a:latin typeface="標楷體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84091" tIns="42048" rIns="84091" bIns="42048" numCol="1" anchor="t" anchorCtr="0" compatLnSpc="1">
        <a:prstTxWarp prst="textNoShape">
          <a:avLst/>
        </a:prstTxWarp>
      </a:bodyPr>
      <a:lstStyle>
        <a:defPPr marL="579438" marR="0" indent="-261938" algn="l" defTabSz="841375" rtl="0" eaLnBrk="0" fontAlgn="base" latinLnBrk="0" hangingPunct="0">
          <a:lnSpc>
            <a:spcPct val="100000"/>
          </a:lnSpc>
          <a:spcBef>
            <a:spcPct val="15000"/>
          </a:spcBef>
          <a:spcAft>
            <a:spcPct val="0"/>
          </a:spcAft>
          <a:buClr>
            <a:srgbClr val="82001E"/>
          </a:buClr>
          <a:buSzPct val="80000"/>
          <a:buFont typeface="Wingdings" pitchFamily="2" charset="2"/>
          <a:buChar char="l"/>
          <a:tabLst/>
          <a:defRPr kumimoji="0" lang="zh-TW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84091" tIns="42048" rIns="84091" bIns="42048" numCol="1" anchor="t" anchorCtr="0" compatLnSpc="1">
        <a:prstTxWarp prst="textNoShape">
          <a:avLst/>
        </a:prstTxWarp>
      </a:bodyPr>
      <a:lstStyle>
        <a:defPPr marL="579438" marR="0" indent="-261938" algn="l" defTabSz="841375" rtl="0" eaLnBrk="0" fontAlgn="base" latinLnBrk="0" hangingPunct="0">
          <a:lnSpc>
            <a:spcPct val="100000"/>
          </a:lnSpc>
          <a:spcBef>
            <a:spcPct val="15000"/>
          </a:spcBef>
          <a:spcAft>
            <a:spcPct val="0"/>
          </a:spcAft>
          <a:buClr>
            <a:srgbClr val="82001E"/>
          </a:buClr>
          <a:buSzPct val="80000"/>
          <a:buFont typeface="Wingdings" pitchFamily="2" charset="2"/>
          <a:buChar char="l"/>
          <a:tabLst/>
          <a:defRPr kumimoji="0" lang="zh-TW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標楷體" pitchFamily="65" charset="-12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FFFFFF"/>
        </a:dk2>
        <a:lt2>
          <a:srgbClr val="573E31"/>
        </a:lt2>
        <a:accent1>
          <a:srgbClr val="4C81B7"/>
        </a:accent1>
        <a:accent2>
          <a:srgbClr val="D18D0E"/>
        </a:accent2>
        <a:accent3>
          <a:srgbClr val="FFFFFF"/>
        </a:accent3>
        <a:accent4>
          <a:srgbClr val="000000"/>
        </a:accent4>
        <a:accent5>
          <a:srgbClr val="B2C1D8"/>
        </a:accent5>
        <a:accent6>
          <a:srgbClr val="BD7F0C"/>
        </a:accent6>
        <a:hlink>
          <a:srgbClr val="858B3E"/>
        </a:hlink>
        <a:folHlink>
          <a:srgbClr val="838A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27715</TotalTime>
  <Words>1734</Words>
  <Application>Microsoft Office PowerPoint</Application>
  <PresentationFormat>自訂</PresentationFormat>
  <Paragraphs>243</Paragraphs>
  <Slides>25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25</vt:i4>
      </vt:variant>
    </vt:vector>
  </HeadingPairs>
  <TitlesOfParts>
    <vt:vector size="35" baseType="lpstr">
      <vt:lpstr>微軟正黑體</vt:lpstr>
      <vt:lpstr>新細明體</vt:lpstr>
      <vt:lpstr>標楷體</vt:lpstr>
      <vt:lpstr>Arial</vt:lpstr>
      <vt:lpstr>Calibri</vt:lpstr>
      <vt:lpstr>Symbol</vt:lpstr>
      <vt:lpstr>Times New Roman</vt:lpstr>
      <vt:lpstr>Wingdings</vt:lpstr>
      <vt:lpstr>1_Default Design</vt:lpstr>
      <vt:lpstr>2_Default Design</vt:lpstr>
      <vt:lpstr>PowerPoint 簡報</vt:lpstr>
      <vt:lpstr>中央大學地球科學院  系所歷史</vt:lpstr>
      <vt:lpstr>PowerPoint 簡報</vt:lpstr>
      <vt:lpstr>PowerPoint 簡報</vt:lpstr>
      <vt:lpstr>地球科學學院學士班(2)</vt:lpstr>
      <vt:lpstr>“地科”情懷  悲天憫人  寰宇四方  海闊天空</vt:lpstr>
      <vt:lpstr>PowerPoint 簡報</vt:lpstr>
      <vt:lpstr>“地科”情懷  悲天憫人  寰宇四方  海闊天空</vt:lpstr>
      <vt:lpstr>“地科”情懷  悲天憫人  寰宇四方  海闊天空</vt:lpstr>
      <vt:lpstr>遙測”太空” 探索”大氣” 觀風測雨 利益民生</vt:lpstr>
      <vt:lpstr>遙測”太空” 探索”大氣” 觀風測雨 利益民生</vt:lpstr>
      <vt:lpstr>遙測”太空” 探索”大氣” 觀風測雨 利益民生</vt:lpstr>
      <vt:lpstr>遙測”太空” 探索”大氣” 觀風測雨 利益民生</vt:lpstr>
      <vt:lpstr>探索太空　高中生前進NASA</vt:lpstr>
      <vt:lpstr>PowerPoint 簡報</vt:lpstr>
      <vt:lpstr>PowerPoint 簡報</vt:lpstr>
      <vt:lpstr>遙測”太空” 探索”大氣” 觀風測雨 利益民生</vt:lpstr>
      <vt:lpstr>遙測”太空” 探索”大氣” 觀風測雨 利益民生</vt:lpstr>
      <vt:lpstr>“地科”情懷  悲天憫人  寰宇四方  海闊天空</vt:lpstr>
      <vt:lpstr>“地科”情懷  悲天憫人  寰宇四方  海闊天空</vt:lpstr>
      <vt:lpstr>地科系友榮譽榜</vt:lpstr>
      <vt:lpstr>PowerPoint 簡報</vt:lpstr>
      <vt:lpstr>“地科”情懷  悲天憫人  寰宇四方  海闊天空</vt:lpstr>
      <vt:lpstr>遙測”太空” 探索”大氣” 觀風測雨 利益民生</vt:lpstr>
      <vt:lpstr>中央大學地球科學院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2006.09.22記者會簡報</dc:title>
  <dc:creator>劉振榮</dc:creator>
  <cp:lastModifiedBy>USER</cp:lastModifiedBy>
  <cp:revision>3554</cp:revision>
  <cp:lastPrinted>2018-09-27T08:54:22Z</cp:lastPrinted>
  <dcterms:created xsi:type="dcterms:W3CDTF">2004-12-21T07:38:24Z</dcterms:created>
  <dcterms:modified xsi:type="dcterms:W3CDTF">2020-10-31T02:03:24Z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TC010721421028</vt:lpwstr>
  </property>
</Properties>
</file>